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36576000" cy="20574000"/>
  <p:notesSz cx="6858000" cy="9144000"/>
  <p:embeddedFontLs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Black" panose="020F0502020204030204" pitchFamily="34" charset="0"/>
      <p:bold r:id="rId34"/>
      <p:boldItalic r:id="rId35"/>
    </p:embeddedFont>
    <p:embeddedFont>
      <p:font typeface="Montserrat ExtraBold" panose="020F0502020204030204" pitchFamily="34" charset="0"/>
      <p:bold r:id="rId36"/>
      <p:italic r:id="rId37"/>
      <p:boldItalic r:id="rId38"/>
    </p:embeddedFont>
    <p:embeddedFont>
      <p:font typeface="Montserrat Medium" panose="020F0502020204030204" pitchFamily="34" charset="0"/>
      <p:regular r:id="rId39"/>
      <p:bold r:id="rId40"/>
      <p:italic r:id="rId41"/>
      <p:boldItalic r:id="rId42"/>
    </p:embeddedFont>
    <p:embeddedFont>
      <p:font typeface="Open Sans Light" panose="020B0306030504020204" pitchFamily="34" charset="0"/>
      <p:regular r:id="rId43"/>
      <p:bold r:id="rId44"/>
      <p:italic r:id="rId45"/>
      <p:boldItalic r:id="rId46"/>
    </p:embeddedFont>
    <p:embeddedFont>
      <p:font typeface="Play" pitchFamily="2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7AC5C-1667-43CC-B541-9B9E84A760A1}">
  <a:tblStyle styleId="{AB67AC5C-1667-43CC-B541-9B9E84A76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6"/>
  </p:normalViewPr>
  <p:slideViewPr>
    <p:cSldViewPr snapToGrid="0">
      <p:cViewPr varScale="1">
        <p:scale>
          <a:sx n="35" d="100"/>
          <a:sy n="35" d="100"/>
        </p:scale>
        <p:origin x="7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9" name="Google Shape;44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7" name="Google Shape;46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8" name="Google Shape;466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0" name="Google Shape;46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1" name="Google Shape;468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2" name="Google Shape;46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3" name="Google Shape;46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" name="Google Shape;47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1" name="Google Shape;47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2" name="Google Shape;470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" name="Google Shape;47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4" name="Google Shape;471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5" name="Google Shape;471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0" name="Google Shape;47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1" name="Google Shape;47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2" name="Google Shape;475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4" name="Google Shape;476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5" name="Google Shape;476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6" name="Google Shape;47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7" name="Google Shape;477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9" name="Google Shape;47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0" name="Google Shape;479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1" name="Google Shape;479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1" name="Google Shape;48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2" name="Google Shape;480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3" name="Google Shape;480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8" name="Google Shape;44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5" name="Google Shape;481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6" name="Google Shape;481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0" name="Google Shape;48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1" name="Google Shape;484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" name="Google Shape;48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6" name="Google Shape;485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7" name="Google Shape;485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8" name="Google Shape;488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9" name="Google Shape;488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1" name="Google Shape;490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2" name="Google Shape;490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3" name="Google Shape;491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4" name="Google Shape;491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5" name="Google Shape;491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Google Shape;49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7" name="Google Shape;492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1" name="Google Shape;49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2" name="Google Shape;496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3" name="Google Shape;496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1" name="Google Shape;44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" name="Google Shape;44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6" name="Google Shape;44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8" name="Google Shape;44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9" name="Google Shape;44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Google Shape;45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1" name="Google Shape;45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4" name="Google Shape;46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Google Shape;46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7" name="Google Shape;46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3" name="Google Shape;46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4" name="Google Shape;46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5" name="Google Shape;465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Play"/>
              <a:buNone/>
              <a:defRPr sz="1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2pPr>
            <a:lvl3pPr lvl="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3pPr>
            <a:lvl4pPr lvl="3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1760993" y="-3769518"/>
            <a:ext cx="13054014" cy="3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1400293" y="5869782"/>
            <a:ext cx="1743551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398293" y="-1788318"/>
            <a:ext cx="17435514" cy="232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Play"/>
              <a:buNone/>
              <a:defRPr sz="1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757575"/>
              </a:buClr>
              <a:buSzPts val="7200"/>
              <a:buNone/>
              <a:defRPr sz="72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6000"/>
              <a:buNone/>
              <a:defRPr sz="6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5400"/>
              <a:buNone/>
              <a:defRPr sz="5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514600" y="5476875"/>
            <a:ext cx="15544800" cy="1305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8516600" y="5476875"/>
            <a:ext cx="15544800" cy="1305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2519366" y="7515225"/>
            <a:ext cx="15473361" cy="1105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8516600" y="5043489"/>
            <a:ext cx="15549564" cy="24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b="1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 b="1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8516600" y="7515225"/>
            <a:ext cx="15549564" cy="1105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5549564" y="2962277"/>
            <a:ext cx="18516600" cy="146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8382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marL="914400" lvl="1" indent="-762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2pPr>
            <a:lvl3pPr marL="1371600" lvl="2" indent="-685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marL="1828800" lvl="3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4pPr>
            <a:lvl5pPr marL="2286000" lvl="4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5pPr>
            <a:lvl6pPr marL="2743200" lvl="5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6pPr>
            <a:lvl7pPr marL="3200400" lvl="6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7pPr>
            <a:lvl8pPr marL="3657600" lvl="7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8pPr>
            <a:lvl9pPr marL="4114800" lvl="8" indent="-609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•"/>
              <a:defRPr sz="6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519366" y="6172200"/>
            <a:ext cx="11796711" cy="1143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5549564" y="2962277"/>
            <a:ext cx="18516600" cy="146208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19366" y="6172200"/>
            <a:ext cx="11796711" cy="1143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Play"/>
              <a:buNone/>
              <a:defRPr sz="132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62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85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2" name="Google Shape;4412;p24"/>
          <p:cNvSpPr txBox="1"/>
          <p:nvPr/>
        </p:nvSpPr>
        <p:spPr>
          <a:xfrm>
            <a:off x="11133446" y="6712958"/>
            <a:ext cx="23575648" cy="509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  <a:t>Мапирање услуга социјалне заштите и </a:t>
            </a:r>
            <a:b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  <a:t>материјалне подршке у надлежности </a:t>
            </a:r>
            <a:b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  <a:t>јединица локалних самоуправа </a:t>
            </a:r>
            <a:b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200" b="1" i="0" u="none" strike="noStrike" cap="none">
                <a:solidFill>
                  <a:srgbClr val="E91D27"/>
                </a:solidFill>
                <a:latin typeface="Montserrat"/>
                <a:ea typeface="Montserrat"/>
                <a:cs typeface="Montserrat"/>
                <a:sym typeface="Montserrat"/>
              </a:rPr>
              <a:t>у Републици Србији  2024. године</a:t>
            </a:r>
            <a:endParaRPr sz="7200" b="0" i="0" u="none" strike="noStrike" cap="none">
              <a:solidFill>
                <a:srgbClr val="E91D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13" name="Google Shape;44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073940" y="18012677"/>
            <a:ext cx="31737300" cy="812942"/>
          </a:xfrm>
          <a:prstGeom prst="rect">
            <a:avLst/>
          </a:prstGeom>
          <a:noFill/>
          <a:ln>
            <a:noFill/>
          </a:ln>
        </p:spPr>
      </p:pic>
      <p:sp>
        <p:nvSpPr>
          <p:cNvPr id="4414" name="Google Shape;4414;p24"/>
          <p:cNvSpPr/>
          <p:nvPr/>
        </p:nvSpPr>
        <p:spPr>
          <a:xfrm>
            <a:off x="2831562" y="8247339"/>
            <a:ext cx="5264402" cy="4110981"/>
          </a:xfrm>
          <a:custGeom>
            <a:avLst/>
            <a:gdLst/>
            <a:ahLst/>
            <a:cxnLst/>
            <a:rect l="l" t="t" r="r" b="b"/>
            <a:pathLst>
              <a:path w="5264402" h="4110981" extrusionOk="0">
                <a:moveTo>
                  <a:pt x="3205246" y="123446"/>
                </a:moveTo>
                <a:lnTo>
                  <a:pt x="3506431" y="7728"/>
                </a:lnTo>
                <a:cubicBezTo>
                  <a:pt x="3533379" y="-2576"/>
                  <a:pt x="3563498" y="-2576"/>
                  <a:pt x="3589653" y="7728"/>
                </a:cubicBezTo>
                <a:lnTo>
                  <a:pt x="5264403" y="677469"/>
                </a:lnTo>
                <a:lnTo>
                  <a:pt x="5264403" y="4110982"/>
                </a:lnTo>
                <a:lnTo>
                  <a:pt x="3588861" y="3440448"/>
                </a:lnTo>
                <a:cubicBezTo>
                  <a:pt x="3562705" y="3430144"/>
                  <a:pt x="3532587" y="3429352"/>
                  <a:pt x="3506431" y="3439655"/>
                </a:cubicBezTo>
                <a:lnTo>
                  <a:pt x="1754801" y="4096715"/>
                </a:lnTo>
                <a:cubicBezTo>
                  <a:pt x="1730230" y="4106226"/>
                  <a:pt x="1703282" y="4106226"/>
                  <a:pt x="1678712" y="4098300"/>
                </a:cubicBezTo>
                <a:lnTo>
                  <a:pt x="0" y="3653655"/>
                </a:lnTo>
                <a:lnTo>
                  <a:pt x="0" y="248676"/>
                </a:lnTo>
                <a:lnTo>
                  <a:pt x="343193" y="334276"/>
                </a:lnTo>
              </a:path>
            </a:pathLst>
          </a:custGeom>
          <a:noFill/>
          <a:ln w="1016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4"/>
          <p:cNvSpPr/>
          <p:nvPr/>
        </p:nvSpPr>
        <p:spPr>
          <a:xfrm>
            <a:off x="6380001" y="8696541"/>
            <a:ext cx="79259" cy="2518067"/>
          </a:xfrm>
          <a:custGeom>
            <a:avLst/>
            <a:gdLst/>
            <a:ahLst/>
            <a:cxnLst/>
            <a:rect l="l" t="t" r="r" b="b"/>
            <a:pathLst>
              <a:path w="79259" h="2518067" extrusionOk="0">
                <a:moveTo>
                  <a:pt x="0" y="0"/>
                </a:moveTo>
                <a:lnTo>
                  <a:pt x="0" y="2518068"/>
                </a:lnTo>
              </a:path>
            </a:pathLst>
          </a:custGeom>
          <a:noFill/>
          <a:ln w="1016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6" name="Google Shape;4416;p24"/>
          <p:cNvSpPr/>
          <p:nvPr/>
        </p:nvSpPr>
        <p:spPr>
          <a:xfrm>
            <a:off x="3518740" y="7093918"/>
            <a:ext cx="2060741" cy="2747127"/>
          </a:xfrm>
          <a:custGeom>
            <a:avLst/>
            <a:gdLst/>
            <a:ahLst/>
            <a:cxnLst/>
            <a:rect l="l" t="t" r="r" b="b"/>
            <a:pathLst>
              <a:path w="2060741" h="2747127" extrusionOk="0">
                <a:moveTo>
                  <a:pt x="0" y="1030371"/>
                </a:moveTo>
                <a:cubicBezTo>
                  <a:pt x="0" y="461289"/>
                  <a:pt x="461289" y="0"/>
                  <a:pt x="1030371" y="0"/>
                </a:cubicBezTo>
                <a:cubicBezTo>
                  <a:pt x="1599453" y="0"/>
                  <a:pt x="2060742" y="461289"/>
                  <a:pt x="2060742" y="1030371"/>
                </a:cubicBezTo>
                <a:cubicBezTo>
                  <a:pt x="2060742" y="1831682"/>
                  <a:pt x="1030371" y="2747127"/>
                  <a:pt x="1030371" y="2747127"/>
                </a:cubicBezTo>
                <a:cubicBezTo>
                  <a:pt x="1030371" y="2747127"/>
                  <a:pt x="0" y="1831682"/>
                  <a:pt x="0" y="1030371"/>
                </a:cubicBezTo>
                <a:close/>
              </a:path>
            </a:pathLst>
          </a:custGeom>
          <a:noFill/>
          <a:ln w="1016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4"/>
          <p:cNvSpPr/>
          <p:nvPr/>
        </p:nvSpPr>
        <p:spPr>
          <a:xfrm>
            <a:off x="4090200" y="7666170"/>
            <a:ext cx="916237" cy="916237"/>
          </a:xfrm>
          <a:prstGeom prst="ellipse">
            <a:avLst/>
          </a:prstGeom>
          <a:noFill/>
          <a:ln w="1016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4"/>
          <p:cNvSpPr/>
          <p:nvPr/>
        </p:nvSpPr>
        <p:spPr>
          <a:xfrm>
            <a:off x="4205126" y="10413297"/>
            <a:ext cx="687178" cy="79259"/>
          </a:xfrm>
          <a:custGeom>
            <a:avLst/>
            <a:gdLst/>
            <a:ahLst/>
            <a:cxnLst/>
            <a:rect l="l" t="t" r="r" b="b"/>
            <a:pathLst>
              <a:path w="687178" h="79259" extrusionOk="0">
                <a:moveTo>
                  <a:pt x="0" y="0"/>
                </a:moveTo>
                <a:lnTo>
                  <a:pt x="687178" y="0"/>
                </a:lnTo>
              </a:path>
            </a:pathLst>
          </a:custGeom>
          <a:noFill/>
          <a:ln w="1016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9" name="Google Shape;4419;p24"/>
          <p:cNvSpPr/>
          <p:nvPr/>
        </p:nvSpPr>
        <p:spPr>
          <a:xfrm>
            <a:off x="5349630" y="10413297"/>
            <a:ext cx="114925" cy="79259"/>
          </a:xfrm>
          <a:custGeom>
            <a:avLst/>
            <a:gdLst/>
            <a:ahLst/>
            <a:cxnLst/>
            <a:rect l="l" t="t" r="r" b="b"/>
            <a:pathLst>
              <a:path w="114925" h="79259" extrusionOk="0">
                <a:moveTo>
                  <a:pt x="0" y="0"/>
                </a:moveTo>
                <a:lnTo>
                  <a:pt x="114926" y="0"/>
                </a:lnTo>
              </a:path>
            </a:pathLst>
          </a:custGeom>
          <a:noFill/>
          <a:ln w="1016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0" name="Google Shape;4420;p24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1" name="Google Shape;4421;p24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422" name="Google Shape;4422;p24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4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4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25" name="Google Shape;4425;p24"/>
          <p:cNvCxnSpPr/>
          <p:nvPr/>
        </p:nvCxnSpPr>
        <p:spPr>
          <a:xfrm>
            <a:off x="9674942" y="5844437"/>
            <a:ext cx="0" cy="7646441"/>
          </a:xfrm>
          <a:prstGeom prst="straightConnector1">
            <a:avLst/>
          </a:prstGeom>
          <a:noFill/>
          <a:ln w="101600" cap="flat" cmpd="sng">
            <a:solidFill>
              <a:srgbClr val="B3B5B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26" name="Google Shape;4426;p24"/>
          <p:cNvSpPr/>
          <p:nvPr/>
        </p:nvSpPr>
        <p:spPr>
          <a:xfrm>
            <a:off x="30610492" y="18825619"/>
            <a:ext cx="519874" cy="647509"/>
          </a:xfrm>
          <a:custGeom>
            <a:avLst/>
            <a:gdLst/>
            <a:ahLst/>
            <a:cxnLst/>
            <a:rect l="l" t="t" r="r" b="b"/>
            <a:pathLst>
              <a:path w="519874" h="647509" extrusionOk="0">
                <a:moveTo>
                  <a:pt x="519875" y="242411"/>
                </a:moveTo>
                <a:cubicBezTo>
                  <a:pt x="519875" y="390239"/>
                  <a:pt x="416052" y="484727"/>
                  <a:pt x="282131" y="484727"/>
                </a:cubicBezTo>
                <a:cubicBezTo>
                  <a:pt x="222694" y="484727"/>
                  <a:pt x="173927" y="466439"/>
                  <a:pt x="138494" y="427863"/>
                </a:cubicBezTo>
                <a:lnTo>
                  <a:pt x="138494" y="647510"/>
                </a:lnTo>
                <a:lnTo>
                  <a:pt x="0" y="647510"/>
                </a:lnTo>
                <a:lnTo>
                  <a:pt x="0" y="7049"/>
                </a:lnTo>
                <a:lnTo>
                  <a:pt x="132112" y="7049"/>
                </a:lnTo>
                <a:lnTo>
                  <a:pt x="132112" y="61246"/>
                </a:lnTo>
                <a:cubicBezTo>
                  <a:pt x="166783" y="20098"/>
                  <a:pt x="218218" y="0"/>
                  <a:pt x="282035" y="0"/>
                </a:cubicBezTo>
                <a:cubicBezTo>
                  <a:pt x="416052" y="0"/>
                  <a:pt x="519875" y="94488"/>
                  <a:pt x="519875" y="242411"/>
                </a:cubicBezTo>
                <a:moveTo>
                  <a:pt x="379667" y="242411"/>
                </a:moveTo>
                <a:cubicBezTo>
                  <a:pt x="379667" y="161068"/>
                  <a:pt x="327374" y="112014"/>
                  <a:pt x="258128" y="112014"/>
                </a:cubicBezTo>
                <a:cubicBezTo>
                  <a:pt x="188881" y="112014"/>
                  <a:pt x="136684" y="161068"/>
                  <a:pt x="136684" y="242411"/>
                </a:cubicBezTo>
                <a:cubicBezTo>
                  <a:pt x="136684" y="323755"/>
                  <a:pt x="188976" y="372713"/>
                  <a:pt x="258128" y="372713"/>
                </a:cubicBezTo>
                <a:cubicBezTo>
                  <a:pt x="327279" y="372713"/>
                  <a:pt x="379667" y="323755"/>
                  <a:pt x="379667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4"/>
          <p:cNvSpPr/>
          <p:nvPr/>
        </p:nvSpPr>
        <p:spPr>
          <a:xfrm>
            <a:off x="31219806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8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207" y="6953"/>
                </a:lnTo>
                <a:lnTo>
                  <a:pt x="132207" y="69056"/>
                </a:lnTo>
                <a:cubicBezTo>
                  <a:pt x="165925" y="23622"/>
                  <a:pt x="222694" y="0"/>
                  <a:pt x="296323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4"/>
          <p:cNvSpPr/>
          <p:nvPr/>
        </p:nvSpPr>
        <p:spPr>
          <a:xfrm>
            <a:off x="31558705" y="18825619"/>
            <a:ext cx="524351" cy="484632"/>
          </a:xfrm>
          <a:custGeom>
            <a:avLst/>
            <a:gdLst/>
            <a:ahLst/>
            <a:cxnLst/>
            <a:rect l="l" t="t" r="r" b="b"/>
            <a:pathLst>
              <a:path w="524351" h="484632" extrusionOk="0">
                <a:moveTo>
                  <a:pt x="0" y="242411"/>
                </a:moveTo>
                <a:cubicBezTo>
                  <a:pt x="0" y="100584"/>
                  <a:pt x="110871" y="0"/>
                  <a:pt x="262604" y="0"/>
                </a:cubicBezTo>
                <a:cubicBezTo>
                  <a:pt x="414338" y="0"/>
                  <a:pt x="524351" y="100584"/>
                  <a:pt x="524351" y="242316"/>
                </a:cubicBezTo>
                <a:cubicBezTo>
                  <a:pt x="524351" y="384048"/>
                  <a:pt x="414338" y="484632"/>
                  <a:pt x="262604" y="484632"/>
                </a:cubicBezTo>
                <a:cubicBezTo>
                  <a:pt x="110871" y="484632"/>
                  <a:pt x="95" y="384048"/>
                  <a:pt x="95" y="242316"/>
                </a:cubicBezTo>
                <a:moveTo>
                  <a:pt x="384143" y="242411"/>
                </a:moveTo>
                <a:cubicBezTo>
                  <a:pt x="384143" y="161068"/>
                  <a:pt x="331851" y="112014"/>
                  <a:pt x="262604" y="112014"/>
                </a:cubicBezTo>
                <a:cubicBezTo>
                  <a:pt x="193357" y="112014"/>
                  <a:pt x="140208" y="161068"/>
                  <a:pt x="140208" y="242411"/>
                </a:cubicBezTo>
                <a:cubicBezTo>
                  <a:pt x="140208" y="323755"/>
                  <a:pt x="193453" y="372713"/>
                  <a:pt x="262604" y="372713"/>
                </a:cubicBezTo>
                <a:cubicBezTo>
                  <a:pt x="331756" y="372713"/>
                  <a:pt x="384143" y="323755"/>
                  <a:pt x="384143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4"/>
          <p:cNvSpPr/>
          <p:nvPr/>
        </p:nvSpPr>
        <p:spPr>
          <a:xfrm>
            <a:off x="32136206" y="19140610"/>
            <a:ext cx="172116" cy="169735"/>
          </a:xfrm>
          <a:custGeom>
            <a:avLst/>
            <a:gdLst/>
            <a:ahLst/>
            <a:cxnLst/>
            <a:rect l="l" t="t" r="r" b="b"/>
            <a:pathLst>
              <a:path w="172116" h="169735" extrusionOk="0">
                <a:moveTo>
                  <a:pt x="0" y="84011"/>
                </a:moveTo>
                <a:cubicBezTo>
                  <a:pt x="0" y="33242"/>
                  <a:pt x="38100" y="0"/>
                  <a:pt x="86011" y="0"/>
                </a:cubicBezTo>
                <a:cubicBezTo>
                  <a:pt x="133922" y="0"/>
                  <a:pt x="172117" y="33242"/>
                  <a:pt x="172117" y="84011"/>
                </a:cubicBezTo>
                <a:cubicBezTo>
                  <a:pt x="172117" y="134779"/>
                  <a:pt x="134017" y="169736"/>
                  <a:pt x="86011" y="169736"/>
                </a:cubicBezTo>
                <a:cubicBezTo>
                  <a:pt x="38005" y="169736"/>
                  <a:pt x="0" y="133826"/>
                  <a:pt x="0" y="840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4"/>
          <p:cNvSpPr/>
          <p:nvPr/>
        </p:nvSpPr>
        <p:spPr>
          <a:xfrm>
            <a:off x="32360615" y="18825619"/>
            <a:ext cx="524351" cy="484632"/>
          </a:xfrm>
          <a:custGeom>
            <a:avLst/>
            <a:gdLst/>
            <a:ahLst/>
            <a:cxnLst/>
            <a:rect l="l" t="t" r="r" b="b"/>
            <a:pathLst>
              <a:path w="524351" h="484632" extrusionOk="0">
                <a:moveTo>
                  <a:pt x="0" y="242411"/>
                </a:moveTo>
                <a:cubicBezTo>
                  <a:pt x="0" y="100584"/>
                  <a:pt x="110871" y="0"/>
                  <a:pt x="262604" y="0"/>
                </a:cubicBezTo>
                <a:cubicBezTo>
                  <a:pt x="414338" y="0"/>
                  <a:pt x="524351" y="100584"/>
                  <a:pt x="524351" y="242316"/>
                </a:cubicBezTo>
                <a:cubicBezTo>
                  <a:pt x="524351" y="384048"/>
                  <a:pt x="414338" y="484632"/>
                  <a:pt x="262604" y="484632"/>
                </a:cubicBezTo>
                <a:cubicBezTo>
                  <a:pt x="110871" y="484632"/>
                  <a:pt x="95" y="384048"/>
                  <a:pt x="95" y="242316"/>
                </a:cubicBezTo>
                <a:moveTo>
                  <a:pt x="384143" y="242411"/>
                </a:moveTo>
                <a:cubicBezTo>
                  <a:pt x="384143" y="161068"/>
                  <a:pt x="331851" y="112014"/>
                  <a:pt x="262604" y="112014"/>
                </a:cubicBezTo>
                <a:cubicBezTo>
                  <a:pt x="193357" y="112014"/>
                  <a:pt x="140208" y="161068"/>
                  <a:pt x="140208" y="242411"/>
                </a:cubicBezTo>
                <a:cubicBezTo>
                  <a:pt x="140208" y="323755"/>
                  <a:pt x="193453" y="372713"/>
                  <a:pt x="262604" y="372713"/>
                </a:cubicBezTo>
                <a:cubicBezTo>
                  <a:pt x="331756" y="372713"/>
                  <a:pt x="384143" y="323755"/>
                  <a:pt x="384143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4"/>
          <p:cNvSpPr/>
          <p:nvPr/>
        </p:nvSpPr>
        <p:spPr>
          <a:xfrm>
            <a:off x="32972692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7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112" y="6953"/>
                </a:lnTo>
                <a:lnTo>
                  <a:pt x="132112" y="69056"/>
                </a:lnTo>
                <a:cubicBezTo>
                  <a:pt x="165830" y="23622"/>
                  <a:pt x="222599" y="0"/>
                  <a:pt x="296228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4"/>
          <p:cNvSpPr/>
          <p:nvPr/>
        </p:nvSpPr>
        <p:spPr>
          <a:xfrm>
            <a:off x="33313306" y="18825619"/>
            <a:ext cx="527875" cy="654558"/>
          </a:xfrm>
          <a:custGeom>
            <a:avLst/>
            <a:gdLst/>
            <a:ahLst/>
            <a:cxnLst/>
            <a:rect l="l" t="t" r="r" b="b"/>
            <a:pathLst>
              <a:path w="527875" h="654558" extrusionOk="0">
                <a:moveTo>
                  <a:pt x="527875" y="7049"/>
                </a:moveTo>
                <a:lnTo>
                  <a:pt x="527875" y="399098"/>
                </a:lnTo>
                <a:cubicBezTo>
                  <a:pt x="527875" y="574072"/>
                  <a:pt x="432054" y="654558"/>
                  <a:pt x="259937" y="654558"/>
                </a:cubicBezTo>
                <a:cubicBezTo>
                  <a:pt x="169545" y="654558"/>
                  <a:pt x="81629" y="632746"/>
                  <a:pt x="25813" y="589788"/>
                </a:cubicBezTo>
                <a:lnTo>
                  <a:pt x="80772" y="491776"/>
                </a:lnTo>
                <a:cubicBezTo>
                  <a:pt x="121634" y="524161"/>
                  <a:pt x="188119" y="545116"/>
                  <a:pt x="249364" y="545116"/>
                </a:cubicBezTo>
                <a:cubicBezTo>
                  <a:pt x="346900" y="545116"/>
                  <a:pt x="389477" y="501301"/>
                  <a:pt x="389477" y="416433"/>
                </a:cubicBezTo>
                <a:lnTo>
                  <a:pt x="389477" y="396335"/>
                </a:lnTo>
                <a:cubicBezTo>
                  <a:pt x="353092" y="435769"/>
                  <a:pt x="300799" y="455009"/>
                  <a:pt x="238696" y="455009"/>
                </a:cubicBezTo>
                <a:cubicBezTo>
                  <a:pt x="106489" y="455009"/>
                  <a:pt x="0" y="364808"/>
                  <a:pt x="0" y="227552"/>
                </a:cubicBezTo>
                <a:cubicBezTo>
                  <a:pt x="0" y="90297"/>
                  <a:pt x="106489" y="0"/>
                  <a:pt x="238696" y="0"/>
                </a:cubicBezTo>
                <a:cubicBezTo>
                  <a:pt x="305181" y="0"/>
                  <a:pt x="360235" y="21812"/>
                  <a:pt x="396621" y="67342"/>
                </a:cubicBezTo>
                <a:lnTo>
                  <a:pt x="396621" y="7049"/>
                </a:lnTo>
                <a:lnTo>
                  <a:pt x="527875" y="7049"/>
                </a:lnTo>
                <a:close/>
                <a:moveTo>
                  <a:pt x="391287" y="227552"/>
                </a:moveTo>
                <a:cubicBezTo>
                  <a:pt x="391287" y="158401"/>
                  <a:pt x="338899" y="112014"/>
                  <a:pt x="266224" y="112014"/>
                </a:cubicBezTo>
                <a:cubicBezTo>
                  <a:pt x="193548" y="112014"/>
                  <a:pt x="140208" y="158306"/>
                  <a:pt x="140208" y="227552"/>
                </a:cubicBezTo>
                <a:cubicBezTo>
                  <a:pt x="140208" y="296799"/>
                  <a:pt x="193453" y="343091"/>
                  <a:pt x="266224" y="343091"/>
                </a:cubicBezTo>
                <a:cubicBezTo>
                  <a:pt x="338995" y="343091"/>
                  <a:pt x="391287" y="296704"/>
                  <a:pt x="391287" y="227552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4"/>
          <p:cNvSpPr/>
          <p:nvPr/>
        </p:nvSpPr>
        <p:spPr>
          <a:xfrm>
            <a:off x="33942241" y="19140610"/>
            <a:ext cx="172116" cy="169735"/>
          </a:xfrm>
          <a:custGeom>
            <a:avLst/>
            <a:gdLst/>
            <a:ahLst/>
            <a:cxnLst/>
            <a:rect l="l" t="t" r="r" b="b"/>
            <a:pathLst>
              <a:path w="172116" h="169735" extrusionOk="0">
                <a:moveTo>
                  <a:pt x="0" y="84011"/>
                </a:moveTo>
                <a:cubicBezTo>
                  <a:pt x="0" y="33242"/>
                  <a:pt x="38100" y="0"/>
                  <a:pt x="86011" y="0"/>
                </a:cubicBezTo>
                <a:cubicBezTo>
                  <a:pt x="133921" y="0"/>
                  <a:pt x="172117" y="33242"/>
                  <a:pt x="172117" y="84011"/>
                </a:cubicBezTo>
                <a:cubicBezTo>
                  <a:pt x="172117" y="134779"/>
                  <a:pt x="134017" y="169736"/>
                  <a:pt x="86011" y="169736"/>
                </a:cubicBezTo>
                <a:cubicBezTo>
                  <a:pt x="38005" y="169736"/>
                  <a:pt x="0" y="133826"/>
                  <a:pt x="0" y="840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4"/>
          <p:cNvSpPr/>
          <p:nvPr/>
        </p:nvSpPr>
        <p:spPr>
          <a:xfrm>
            <a:off x="34213608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7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207" y="6953"/>
                </a:lnTo>
                <a:lnTo>
                  <a:pt x="132207" y="69056"/>
                </a:lnTo>
                <a:cubicBezTo>
                  <a:pt x="165926" y="23622"/>
                  <a:pt x="222695" y="0"/>
                  <a:pt x="296323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4"/>
          <p:cNvSpPr/>
          <p:nvPr/>
        </p:nvSpPr>
        <p:spPr>
          <a:xfrm>
            <a:off x="34550698" y="18825619"/>
            <a:ext cx="431958" cy="484727"/>
          </a:xfrm>
          <a:custGeom>
            <a:avLst/>
            <a:gdLst/>
            <a:ahLst/>
            <a:cxnLst/>
            <a:rect l="l" t="t" r="r" b="b"/>
            <a:pathLst>
              <a:path w="431958" h="484727" extrusionOk="0">
                <a:moveTo>
                  <a:pt x="0" y="433959"/>
                </a:moveTo>
                <a:lnTo>
                  <a:pt x="46196" y="335947"/>
                </a:lnTo>
                <a:cubicBezTo>
                  <a:pt x="88678" y="362998"/>
                  <a:pt x="153448" y="381381"/>
                  <a:pt x="212026" y="381381"/>
                </a:cubicBezTo>
                <a:cubicBezTo>
                  <a:pt x="275844" y="381381"/>
                  <a:pt x="299847" y="364712"/>
                  <a:pt x="299847" y="338519"/>
                </a:cubicBezTo>
                <a:cubicBezTo>
                  <a:pt x="299847" y="261461"/>
                  <a:pt x="11525" y="340233"/>
                  <a:pt x="11525" y="152114"/>
                </a:cubicBezTo>
                <a:cubicBezTo>
                  <a:pt x="11621" y="62960"/>
                  <a:pt x="93250" y="0"/>
                  <a:pt x="232505" y="0"/>
                </a:cubicBezTo>
                <a:cubicBezTo>
                  <a:pt x="298132" y="0"/>
                  <a:pt x="370903" y="14859"/>
                  <a:pt x="416147" y="41053"/>
                </a:cubicBezTo>
                <a:lnTo>
                  <a:pt x="369951" y="138208"/>
                </a:lnTo>
                <a:cubicBezTo>
                  <a:pt x="322897" y="111919"/>
                  <a:pt x="275939" y="103156"/>
                  <a:pt x="232410" y="103156"/>
                </a:cubicBezTo>
                <a:cubicBezTo>
                  <a:pt x="170307" y="103156"/>
                  <a:pt x="143732" y="122396"/>
                  <a:pt x="143732" y="146971"/>
                </a:cubicBezTo>
                <a:cubicBezTo>
                  <a:pt x="143732" y="227457"/>
                  <a:pt x="431959" y="149543"/>
                  <a:pt x="431959" y="335090"/>
                </a:cubicBezTo>
                <a:cubicBezTo>
                  <a:pt x="431959" y="422624"/>
                  <a:pt x="349472" y="484727"/>
                  <a:pt x="206692" y="484727"/>
                </a:cubicBezTo>
                <a:cubicBezTo>
                  <a:pt x="126016" y="484727"/>
                  <a:pt x="44386" y="462820"/>
                  <a:pt x="0" y="433959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" name="Google Shape;4670;p33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Индикатори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671" name="Google Shape;4671;p33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72" name="Google Shape;4672;p33"/>
          <p:cNvSpPr txBox="1"/>
          <p:nvPr/>
        </p:nvSpPr>
        <p:spPr>
          <a:xfrm>
            <a:off x="2657111" y="5520970"/>
            <a:ext cx="31499539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три најраспрострањеније услуге израчунати су индикатори доступности, ефикасности и квалитета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Индикатори омогућавају поређење између општина и градова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Разлике између локалних самоуправа не могу да се објасне разликама у величини или степену развијености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Мапе су израђене за све индикаторе за услуге ПУК, ЛПД и ДБ</a:t>
            </a:r>
            <a:endParaRPr/>
          </a:p>
        </p:txBody>
      </p:sp>
      <p:sp>
        <p:nvSpPr>
          <p:cNvPr id="4673" name="Google Shape;4673;p33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4" name="Google Shape;4674;p33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675" name="Google Shape;4675;p33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p34"/>
          <p:cNvSpPr txBox="1"/>
          <p:nvPr/>
        </p:nvSpPr>
        <p:spPr>
          <a:xfrm>
            <a:off x="2968200" y="10287000"/>
            <a:ext cx="3263265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Општа стопа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обухвата старих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65+ услугом ПУК</a:t>
            </a:r>
            <a:endParaRPr sz="9600" b="1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84" name="Google Shape;46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1967" y="1020017"/>
            <a:ext cx="15650179" cy="19301824"/>
          </a:xfrm>
          <a:prstGeom prst="rect">
            <a:avLst/>
          </a:prstGeom>
          <a:noFill/>
          <a:ln>
            <a:noFill/>
          </a:ln>
        </p:spPr>
      </p:pic>
      <p:sp>
        <p:nvSpPr>
          <p:cNvPr id="4685" name="Google Shape;4685;p34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6" name="Google Shape;4686;p34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687" name="Google Shape;4687;p34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4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4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p35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Тренд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696" name="Google Shape;4696;p35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97" name="Google Shape;4697;p35"/>
          <p:cNvSpPr txBox="1"/>
          <p:nvPr/>
        </p:nvSpPr>
        <p:spPr>
          <a:xfrm>
            <a:off x="2657111" y="4301770"/>
            <a:ext cx="31499539" cy="757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Издвојена су већа средства, у реалном износу за преко 30% </a:t>
            </a:r>
            <a:b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(цене 2024), али је удео расхода за услуге у БДП-у остао непромењен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Наменски трансфери су у реалном износу смањени (за готово 18%)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Највећи напредак је остварен у развоју услуге лични пратилац детета и услуга интензивне подршке породици у ризику (ИПП)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Услуга становање уз подршку ОСИ - без помака</a:t>
            </a:r>
            <a:endParaRPr/>
          </a:p>
        </p:txBody>
      </p:sp>
      <p:graphicFrame>
        <p:nvGraphicFramePr>
          <p:cNvPr id="4698" name="Google Shape;4698;p35"/>
          <p:cNvGraphicFramePr/>
          <p:nvPr/>
        </p:nvGraphicFramePr>
        <p:xfrm>
          <a:off x="2657110" y="126012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{AB67AC5C-1667-43CC-B541-9B9E84A760A1}</a:tableStyleId>
              </a:tblPr>
              <a:tblGrid>
                <a:gridCol w="515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9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400" b="0" i="0">
                        <a:solidFill>
                          <a:srgbClr val="3A3A3A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391550" marR="391550" marT="195775" marB="195775">
                    <a:solidFill>
                      <a:srgbClr val="E4082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Број ЈЛС</a:t>
                      </a:r>
                      <a:endParaRPr sz="6400" b="1" i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325" marR="79325" marT="39675" marB="39675">
                    <a:solidFill>
                      <a:srgbClr val="E40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Број корисника</a:t>
                      </a:r>
                      <a:endParaRPr sz="6400" b="0" i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325" marR="79325" marT="39675" marB="39675">
                    <a:solidFill>
                      <a:srgbClr val="E40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400" b="0" i="0">
                        <a:solidFill>
                          <a:srgbClr val="3A3A3A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rgbClr val="8C8C8C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2021</a:t>
                      </a:r>
                      <a:endParaRPr sz="6400" b="0" i="0">
                        <a:solidFill>
                          <a:srgbClr val="8C8C8C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rgbClr val="8C8C8C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2024</a:t>
                      </a:r>
                      <a:endParaRPr sz="6400" b="0" i="0">
                        <a:solidFill>
                          <a:srgbClr val="8C8C8C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rgbClr val="8C8C8C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2021</a:t>
                      </a:r>
                      <a:endParaRPr sz="6400" b="0" i="0">
                        <a:solidFill>
                          <a:srgbClr val="8C8C8C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rgbClr val="8C8C8C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2024</a:t>
                      </a:r>
                      <a:endParaRPr sz="6400" b="0" i="0">
                        <a:solidFill>
                          <a:srgbClr val="8C8C8C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391550" marR="391550" marT="195775" marB="1957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rgbClr val="8C8C8C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ЛПД</a:t>
                      </a:r>
                      <a:endParaRPr sz="6400" b="0" i="0">
                        <a:solidFill>
                          <a:srgbClr val="8C8C8C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96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115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400"/>
                        <a:buFont typeface="Arial"/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2.711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4.148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0">
                          <a:solidFill>
                            <a:srgbClr val="8C8C8C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ИПП</a:t>
                      </a:r>
                      <a:endParaRPr sz="6400" b="0" i="0">
                        <a:solidFill>
                          <a:srgbClr val="8C8C8C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400" b="1">
                          <a:solidFill>
                            <a:srgbClr val="8C8C8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405</a:t>
                      </a:r>
                      <a:endParaRPr sz="6400" b="1" i="0">
                        <a:solidFill>
                          <a:srgbClr val="8C8C8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91550" marR="391550" marT="195775" marB="1957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Google Shape;4704;p36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Препоруке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705" name="Google Shape;4705;p36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06" name="Google Shape;4706;p36"/>
          <p:cNvSpPr txBox="1"/>
          <p:nvPr/>
        </p:nvSpPr>
        <p:spPr>
          <a:xfrm>
            <a:off x="2657111" y="5271904"/>
            <a:ext cx="31499539" cy="122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Унапређење система извештавања и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укључивање података о расходима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Повећање средстава за наменске трансфере,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промена критеријума и динамике додељивања, М&amp;Е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Израда и ревизија стандарда за пружање услуга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Приоритизација услуга интензивне подршке породицама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 ризику и подршке за самосталан живот ОСИ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Доношење нове Уредбе о утврђивању листе развијености ЈЛС</a:t>
            </a:r>
            <a:endParaRPr/>
          </a:p>
        </p:txBody>
      </p:sp>
      <p:sp>
        <p:nvSpPr>
          <p:cNvPr id="4707" name="Google Shape;4707;p36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8" name="Google Shape;4708;p36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709" name="Google Shape;4709;p36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6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6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7" name="Google Shape;4717;p37"/>
          <p:cNvGrpSpPr/>
          <p:nvPr/>
        </p:nvGrpSpPr>
        <p:grpSpPr>
          <a:xfrm>
            <a:off x="324443" y="4963538"/>
            <a:ext cx="36575957" cy="9656310"/>
            <a:chOff x="324443" y="4963538"/>
            <a:chExt cx="36575957" cy="9656310"/>
          </a:xfrm>
        </p:grpSpPr>
        <p:sp>
          <p:nvSpPr>
            <p:cNvPr id="4718" name="Google Shape;4718;p37"/>
            <p:cNvSpPr/>
            <p:nvPr/>
          </p:nvSpPr>
          <p:spPr>
            <a:xfrm>
              <a:off x="324443" y="4963538"/>
              <a:ext cx="36575957" cy="9656310"/>
            </a:xfrm>
            <a:custGeom>
              <a:avLst/>
              <a:gdLst/>
              <a:ahLst/>
              <a:cxnLst/>
              <a:rect l="l" t="t" r="r" b="b"/>
              <a:pathLst>
                <a:path w="36575957" h="9656310" extrusionOk="0">
                  <a:moveTo>
                    <a:pt x="36575016" y="9360765"/>
                  </a:moveTo>
                  <a:cubicBezTo>
                    <a:pt x="36555188" y="9708799"/>
                    <a:pt x="36466904" y="9653268"/>
                    <a:pt x="36060112" y="9652792"/>
                  </a:cubicBezTo>
                  <a:lnTo>
                    <a:pt x="885544" y="9652792"/>
                  </a:lnTo>
                  <a:cubicBezTo>
                    <a:pt x="-139701" y="9652792"/>
                    <a:pt x="7303" y="9741374"/>
                    <a:pt x="7303" y="8970887"/>
                  </a:cubicBezTo>
                  <a:lnTo>
                    <a:pt x="7303" y="684880"/>
                  </a:lnTo>
                  <a:cubicBezTo>
                    <a:pt x="7303" y="-85487"/>
                    <a:pt x="-139701" y="3097"/>
                    <a:pt x="885544" y="3097"/>
                  </a:cubicBezTo>
                  <a:lnTo>
                    <a:pt x="36059064" y="3097"/>
                  </a:lnTo>
                  <a:cubicBezTo>
                    <a:pt x="36621636" y="58"/>
                    <a:pt x="36575016" y="112492"/>
                    <a:pt x="36575016" y="494084"/>
                  </a:cubicBezTo>
                  <a:lnTo>
                    <a:pt x="36575016" y="9360860"/>
                  </a:lnTo>
                  <a:close/>
                </a:path>
              </a:pathLst>
            </a:custGeom>
            <a:gradFill>
              <a:gsLst>
                <a:gs pos="0">
                  <a:srgbClr val="DEDFE0">
                    <a:alpha val="0"/>
                  </a:srgbClr>
                </a:gs>
                <a:gs pos="50000">
                  <a:srgbClr val="DFE0E1">
                    <a:alpha val="49803"/>
                  </a:srgbClr>
                </a:gs>
                <a:gs pos="100000">
                  <a:srgbClr val="E0E1E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19" name="Google Shape;4719;p37"/>
            <p:cNvPicPr preferRelativeResize="0"/>
            <p:nvPr/>
          </p:nvPicPr>
          <p:blipFill rotWithShape="1">
            <a:blip r:embed="rId3">
              <a:alphaModFix amt="49000"/>
            </a:blip>
            <a:srcRect/>
            <a:stretch/>
          </p:blipFill>
          <p:spPr>
            <a:xfrm>
              <a:off x="6091040" y="5876924"/>
              <a:ext cx="15240000" cy="7972425"/>
            </a:xfrm>
            <a:custGeom>
              <a:avLst/>
              <a:gdLst/>
              <a:ahLst/>
              <a:cxnLst/>
              <a:rect l="l" t="t" r="r" b="b"/>
              <a:pathLst>
                <a:path w="15240000" h="7972425" extrusionOk="0">
                  <a:moveTo>
                    <a:pt x="240" y="96"/>
                  </a:moveTo>
                  <a:lnTo>
                    <a:pt x="15240240" y="96"/>
                  </a:lnTo>
                  <a:lnTo>
                    <a:pt x="15240240" y="7972521"/>
                  </a:lnTo>
                  <a:lnTo>
                    <a:pt x="240" y="7972521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4720" name="Google Shape;4720;p37"/>
          <p:cNvSpPr/>
          <p:nvPr/>
        </p:nvSpPr>
        <p:spPr>
          <a:xfrm>
            <a:off x="30610492" y="18825619"/>
            <a:ext cx="519874" cy="647509"/>
          </a:xfrm>
          <a:custGeom>
            <a:avLst/>
            <a:gdLst/>
            <a:ahLst/>
            <a:cxnLst/>
            <a:rect l="l" t="t" r="r" b="b"/>
            <a:pathLst>
              <a:path w="519874" h="647509" extrusionOk="0">
                <a:moveTo>
                  <a:pt x="519875" y="242411"/>
                </a:moveTo>
                <a:cubicBezTo>
                  <a:pt x="519875" y="390239"/>
                  <a:pt x="416052" y="484727"/>
                  <a:pt x="282131" y="484727"/>
                </a:cubicBezTo>
                <a:cubicBezTo>
                  <a:pt x="222694" y="484727"/>
                  <a:pt x="173927" y="466439"/>
                  <a:pt x="138494" y="427863"/>
                </a:cubicBezTo>
                <a:lnTo>
                  <a:pt x="138494" y="647510"/>
                </a:lnTo>
                <a:lnTo>
                  <a:pt x="0" y="647510"/>
                </a:lnTo>
                <a:lnTo>
                  <a:pt x="0" y="7049"/>
                </a:lnTo>
                <a:lnTo>
                  <a:pt x="132112" y="7049"/>
                </a:lnTo>
                <a:lnTo>
                  <a:pt x="132112" y="61246"/>
                </a:lnTo>
                <a:cubicBezTo>
                  <a:pt x="166783" y="20098"/>
                  <a:pt x="218218" y="0"/>
                  <a:pt x="282035" y="0"/>
                </a:cubicBezTo>
                <a:cubicBezTo>
                  <a:pt x="416052" y="0"/>
                  <a:pt x="519875" y="94488"/>
                  <a:pt x="519875" y="242411"/>
                </a:cubicBezTo>
                <a:moveTo>
                  <a:pt x="379667" y="242411"/>
                </a:moveTo>
                <a:cubicBezTo>
                  <a:pt x="379667" y="161068"/>
                  <a:pt x="327374" y="112014"/>
                  <a:pt x="258128" y="112014"/>
                </a:cubicBezTo>
                <a:cubicBezTo>
                  <a:pt x="188881" y="112014"/>
                  <a:pt x="136684" y="161068"/>
                  <a:pt x="136684" y="242411"/>
                </a:cubicBezTo>
                <a:cubicBezTo>
                  <a:pt x="136684" y="323755"/>
                  <a:pt x="188976" y="372713"/>
                  <a:pt x="258128" y="372713"/>
                </a:cubicBezTo>
                <a:cubicBezTo>
                  <a:pt x="327279" y="372713"/>
                  <a:pt x="379667" y="323755"/>
                  <a:pt x="379667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1" name="Google Shape;4721;p37"/>
          <p:cNvSpPr/>
          <p:nvPr/>
        </p:nvSpPr>
        <p:spPr>
          <a:xfrm>
            <a:off x="31219806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8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207" y="6953"/>
                </a:lnTo>
                <a:lnTo>
                  <a:pt x="132207" y="69056"/>
                </a:lnTo>
                <a:cubicBezTo>
                  <a:pt x="165925" y="23622"/>
                  <a:pt x="222694" y="0"/>
                  <a:pt x="296323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2" name="Google Shape;4722;p37"/>
          <p:cNvSpPr/>
          <p:nvPr/>
        </p:nvSpPr>
        <p:spPr>
          <a:xfrm>
            <a:off x="31558705" y="18825619"/>
            <a:ext cx="524351" cy="484632"/>
          </a:xfrm>
          <a:custGeom>
            <a:avLst/>
            <a:gdLst/>
            <a:ahLst/>
            <a:cxnLst/>
            <a:rect l="l" t="t" r="r" b="b"/>
            <a:pathLst>
              <a:path w="524351" h="484632" extrusionOk="0">
                <a:moveTo>
                  <a:pt x="0" y="242411"/>
                </a:moveTo>
                <a:cubicBezTo>
                  <a:pt x="0" y="100584"/>
                  <a:pt x="110871" y="0"/>
                  <a:pt x="262604" y="0"/>
                </a:cubicBezTo>
                <a:cubicBezTo>
                  <a:pt x="414338" y="0"/>
                  <a:pt x="524351" y="100584"/>
                  <a:pt x="524351" y="242316"/>
                </a:cubicBezTo>
                <a:cubicBezTo>
                  <a:pt x="524351" y="384048"/>
                  <a:pt x="414338" y="484632"/>
                  <a:pt x="262604" y="484632"/>
                </a:cubicBezTo>
                <a:cubicBezTo>
                  <a:pt x="110871" y="484632"/>
                  <a:pt x="95" y="384048"/>
                  <a:pt x="95" y="242316"/>
                </a:cubicBezTo>
                <a:moveTo>
                  <a:pt x="384143" y="242411"/>
                </a:moveTo>
                <a:cubicBezTo>
                  <a:pt x="384143" y="161068"/>
                  <a:pt x="331851" y="112014"/>
                  <a:pt x="262604" y="112014"/>
                </a:cubicBezTo>
                <a:cubicBezTo>
                  <a:pt x="193357" y="112014"/>
                  <a:pt x="140208" y="161068"/>
                  <a:pt x="140208" y="242411"/>
                </a:cubicBezTo>
                <a:cubicBezTo>
                  <a:pt x="140208" y="323755"/>
                  <a:pt x="193453" y="372713"/>
                  <a:pt x="262604" y="372713"/>
                </a:cubicBezTo>
                <a:cubicBezTo>
                  <a:pt x="331756" y="372713"/>
                  <a:pt x="384143" y="323755"/>
                  <a:pt x="384143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3" name="Google Shape;4723;p37"/>
          <p:cNvSpPr/>
          <p:nvPr/>
        </p:nvSpPr>
        <p:spPr>
          <a:xfrm>
            <a:off x="32136206" y="19140610"/>
            <a:ext cx="172116" cy="169735"/>
          </a:xfrm>
          <a:custGeom>
            <a:avLst/>
            <a:gdLst/>
            <a:ahLst/>
            <a:cxnLst/>
            <a:rect l="l" t="t" r="r" b="b"/>
            <a:pathLst>
              <a:path w="172116" h="169735" extrusionOk="0">
                <a:moveTo>
                  <a:pt x="0" y="84011"/>
                </a:moveTo>
                <a:cubicBezTo>
                  <a:pt x="0" y="33242"/>
                  <a:pt x="38100" y="0"/>
                  <a:pt x="86011" y="0"/>
                </a:cubicBezTo>
                <a:cubicBezTo>
                  <a:pt x="133922" y="0"/>
                  <a:pt x="172117" y="33242"/>
                  <a:pt x="172117" y="84011"/>
                </a:cubicBezTo>
                <a:cubicBezTo>
                  <a:pt x="172117" y="134779"/>
                  <a:pt x="134017" y="169736"/>
                  <a:pt x="86011" y="169736"/>
                </a:cubicBezTo>
                <a:cubicBezTo>
                  <a:pt x="38005" y="169736"/>
                  <a:pt x="0" y="133826"/>
                  <a:pt x="0" y="840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4" name="Google Shape;4724;p37"/>
          <p:cNvSpPr/>
          <p:nvPr/>
        </p:nvSpPr>
        <p:spPr>
          <a:xfrm>
            <a:off x="32360615" y="18825619"/>
            <a:ext cx="524351" cy="484632"/>
          </a:xfrm>
          <a:custGeom>
            <a:avLst/>
            <a:gdLst/>
            <a:ahLst/>
            <a:cxnLst/>
            <a:rect l="l" t="t" r="r" b="b"/>
            <a:pathLst>
              <a:path w="524351" h="484632" extrusionOk="0">
                <a:moveTo>
                  <a:pt x="0" y="242411"/>
                </a:moveTo>
                <a:cubicBezTo>
                  <a:pt x="0" y="100584"/>
                  <a:pt x="110871" y="0"/>
                  <a:pt x="262604" y="0"/>
                </a:cubicBezTo>
                <a:cubicBezTo>
                  <a:pt x="414338" y="0"/>
                  <a:pt x="524351" y="100584"/>
                  <a:pt x="524351" y="242316"/>
                </a:cubicBezTo>
                <a:cubicBezTo>
                  <a:pt x="524351" y="384048"/>
                  <a:pt x="414338" y="484632"/>
                  <a:pt x="262604" y="484632"/>
                </a:cubicBezTo>
                <a:cubicBezTo>
                  <a:pt x="110871" y="484632"/>
                  <a:pt x="95" y="384048"/>
                  <a:pt x="95" y="242316"/>
                </a:cubicBezTo>
                <a:moveTo>
                  <a:pt x="384143" y="242411"/>
                </a:moveTo>
                <a:cubicBezTo>
                  <a:pt x="384143" y="161068"/>
                  <a:pt x="331851" y="112014"/>
                  <a:pt x="262604" y="112014"/>
                </a:cubicBezTo>
                <a:cubicBezTo>
                  <a:pt x="193357" y="112014"/>
                  <a:pt x="140208" y="161068"/>
                  <a:pt x="140208" y="242411"/>
                </a:cubicBezTo>
                <a:cubicBezTo>
                  <a:pt x="140208" y="323755"/>
                  <a:pt x="193453" y="372713"/>
                  <a:pt x="262604" y="372713"/>
                </a:cubicBezTo>
                <a:cubicBezTo>
                  <a:pt x="331756" y="372713"/>
                  <a:pt x="384143" y="323755"/>
                  <a:pt x="384143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5" name="Google Shape;4725;p37"/>
          <p:cNvSpPr/>
          <p:nvPr/>
        </p:nvSpPr>
        <p:spPr>
          <a:xfrm>
            <a:off x="32972692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7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112" y="6953"/>
                </a:lnTo>
                <a:lnTo>
                  <a:pt x="132112" y="69056"/>
                </a:lnTo>
                <a:cubicBezTo>
                  <a:pt x="165830" y="23622"/>
                  <a:pt x="222599" y="0"/>
                  <a:pt x="296228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6" name="Google Shape;4726;p37"/>
          <p:cNvSpPr/>
          <p:nvPr/>
        </p:nvSpPr>
        <p:spPr>
          <a:xfrm>
            <a:off x="33313306" y="18825619"/>
            <a:ext cx="527875" cy="654558"/>
          </a:xfrm>
          <a:custGeom>
            <a:avLst/>
            <a:gdLst/>
            <a:ahLst/>
            <a:cxnLst/>
            <a:rect l="l" t="t" r="r" b="b"/>
            <a:pathLst>
              <a:path w="527875" h="654558" extrusionOk="0">
                <a:moveTo>
                  <a:pt x="527875" y="7049"/>
                </a:moveTo>
                <a:lnTo>
                  <a:pt x="527875" y="399098"/>
                </a:lnTo>
                <a:cubicBezTo>
                  <a:pt x="527875" y="574072"/>
                  <a:pt x="432054" y="654558"/>
                  <a:pt x="259937" y="654558"/>
                </a:cubicBezTo>
                <a:cubicBezTo>
                  <a:pt x="169545" y="654558"/>
                  <a:pt x="81629" y="632746"/>
                  <a:pt x="25813" y="589788"/>
                </a:cubicBezTo>
                <a:lnTo>
                  <a:pt x="80772" y="491776"/>
                </a:lnTo>
                <a:cubicBezTo>
                  <a:pt x="121634" y="524161"/>
                  <a:pt x="188119" y="545116"/>
                  <a:pt x="249364" y="545116"/>
                </a:cubicBezTo>
                <a:cubicBezTo>
                  <a:pt x="346900" y="545116"/>
                  <a:pt x="389477" y="501301"/>
                  <a:pt x="389477" y="416433"/>
                </a:cubicBezTo>
                <a:lnTo>
                  <a:pt x="389477" y="396335"/>
                </a:lnTo>
                <a:cubicBezTo>
                  <a:pt x="353092" y="435769"/>
                  <a:pt x="300799" y="455009"/>
                  <a:pt x="238696" y="455009"/>
                </a:cubicBezTo>
                <a:cubicBezTo>
                  <a:pt x="106489" y="455009"/>
                  <a:pt x="0" y="364808"/>
                  <a:pt x="0" y="227552"/>
                </a:cubicBezTo>
                <a:cubicBezTo>
                  <a:pt x="0" y="90297"/>
                  <a:pt x="106489" y="0"/>
                  <a:pt x="238696" y="0"/>
                </a:cubicBezTo>
                <a:cubicBezTo>
                  <a:pt x="305181" y="0"/>
                  <a:pt x="360235" y="21812"/>
                  <a:pt x="396621" y="67342"/>
                </a:cubicBezTo>
                <a:lnTo>
                  <a:pt x="396621" y="7049"/>
                </a:lnTo>
                <a:lnTo>
                  <a:pt x="527875" y="7049"/>
                </a:lnTo>
                <a:close/>
                <a:moveTo>
                  <a:pt x="391287" y="227552"/>
                </a:moveTo>
                <a:cubicBezTo>
                  <a:pt x="391287" y="158401"/>
                  <a:pt x="338899" y="112014"/>
                  <a:pt x="266224" y="112014"/>
                </a:cubicBezTo>
                <a:cubicBezTo>
                  <a:pt x="193548" y="112014"/>
                  <a:pt x="140208" y="158306"/>
                  <a:pt x="140208" y="227552"/>
                </a:cubicBezTo>
                <a:cubicBezTo>
                  <a:pt x="140208" y="296799"/>
                  <a:pt x="193453" y="343091"/>
                  <a:pt x="266224" y="343091"/>
                </a:cubicBezTo>
                <a:cubicBezTo>
                  <a:pt x="338995" y="343091"/>
                  <a:pt x="391287" y="296704"/>
                  <a:pt x="391287" y="227552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7" name="Google Shape;4727;p37"/>
          <p:cNvSpPr/>
          <p:nvPr/>
        </p:nvSpPr>
        <p:spPr>
          <a:xfrm>
            <a:off x="33942241" y="19140610"/>
            <a:ext cx="172116" cy="169735"/>
          </a:xfrm>
          <a:custGeom>
            <a:avLst/>
            <a:gdLst/>
            <a:ahLst/>
            <a:cxnLst/>
            <a:rect l="l" t="t" r="r" b="b"/>
            <a:pathLst>
              <a:path w="172116" h="169735" extrusionOk="0">
                <a:moveTo>
                  <a:pt x="0" y="84011"/>
                </a:moveTo>
                <a:cubicBezTo>
                  <a:pt x="0" y="33242"/>
                  <a:pt x="38100" y="0"/>
                  <a:pt x="86011" y="0"/>
                </a:cubicBezTo>
                <a:cubicBezTo>
                  <a:pt x="133921" y="0"/>
                  <a:pt x="172117" y="33242"/>
                  <a:pt x="172117" y="84011"/>
                </a:cubicBezTo>
                <a:cubicBezTo>
                  <a:pt x="172117" y="134779"/>
                  <a:pt x="134017" y="169736"/>
                  <a:pt x="86011" y="169736"/>
                </a:cubicBezTo>
                <a:cubicBezTo>
                  <a:pt x="38005" y="169736"/>
                  <a:pt x="0" y="133826"/>
                  <a:pt x="0" y="840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8" name="Google Shape;4728;p37"/>
          <p:cNvSpPr/>
          <p:nvPr/>
        </p:nvSpPr>
        <p:spPr>
          <a:xfrm>
            <a:off x="34213608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7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207" y="6953"/>
                </a:lnTo>
                <a:lnTo>
                  <a:pt x="132207" y="69056"/>
                </a:lnTo>
                <a:cubicBezTo>
                  <a:pt x="165926" y="23622"/>
                  <a:pt x="222695" y="0"/>
                  <a:pt x="296323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9" name="Google Shape;4729;p37"/>
          <p:cNvSpPr/>
          <p:nvPr/>
        </p:nvSpPr>
        <p:spPr>
          <a:xfrm>
            <a:off x="34550698" y="18825619"/>
            <a:ext cx="431958" cy="484727"/>
          </a:xfrm>
          <a:custGeom>
            <a:avLst/>
            <a:gdLst/>
            <a:ahLst/>
            <a:cxnLst/>
            <a:rect l="l" t="t" r="r" b="b"/>
            <a:pathLst>
              <a:path w="431958" h="484727" extrusionOk="0">
                <a:moveTo>
                  <a:pt x="0" y="433959"/>
                </a:moveTo>
                <a:lnTo>
                  <a:pt x="46196" y="335947"/>
                </a:lnTo>
                <a:cubicBezTo>
                  <a:pt x="88678" y="362998"/>
                  <a:pt x="153448" y="381381"/>
                  <a:pt x="212026" y="381381"/>
                </a:cubicBezTo>
                <a:cubicBezTo>
                  <a:pt x="275844" y="381381"/>
                  <a:pt x="299847" y="364712"/>
                  <a:pt x="299847" y="338519"/>
                </a:cubicBezTo>
                <a:cubicBezTo>
                  <a:pt x="299847" y="261461"/>
                  <a:pt x="11525" y="340233"/>
                  <a:pt x="11525" y="152114"/>
                </a:cubicBezTo>
                <a:cubicBezTo>
                  <a:pt x="11621" y="62960"/>
                  <a:pt x="93250" y="0"/>
                  <a:pt x="232505" y="0"/>
                </a:cubicBezTo>
                <a:cubicBezTo>
                  <a:pt x="298132" y="0"/>
                  <a:pt x="370903" y="14859"/>
                  <a:pt x="416147" y="41053"/>
                </a:cubicBezTo>
                <a:lnTo>
                  <a:pt x="369951" y="138208"/>
                </a:lnTo>
                <a:cubicBezTo>
                  <a:pt x="322897" y="111919"/>
                  <a:pt x="275939" y="103156"/>
                  <a:pt x="232410" y="103156"/>
                </a:cubicBezTo>
                <a:cubicBezTo>
                  <a:pt x="170307" y="103156"/>
                  <a:pt x="143732" y="122396"/>
                  <a:pt x="143732" y="146971"/>
                </a:cubicBezTo>
                <a:cubicBezTo>
                  <a:pt x="143732" y="227457"/>
                  <a:pt x="431959" y="149543"/>
                  <a:pt x="431959" y="335090"/>
                </a:cubicBezTo>
                <a:cubicBezTo>
                  <a:pt x="431959" y="422624"/>
                  <a:pt x="349472" y="484727"/>
                  <a:pt x="206692" y="484727"/>
                </a:cubicBezTo>
                <a:cubicBezTo>
                  <a:pt x="126016" y="484727"/>
                  <a:pt x="44386" y="462820"/>
                  <a:pt x="0" y="433959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0" name="Google Shape;4730;p37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1" name="Google Shape;4731;p37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732" name="Google Shape;4732;p37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7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7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5" name="Google Shape;4735;p37"/>
          <p:cNvGrpSpPr/>
          <p:nvPr/>
        </p:nvGrpSpPr>
        <p:grpSpPr>
          <a:xfrm>
            <a:off x="10989321" y="6221262"/>
            <a:ext cx="6099903" cy="5853645"/>
            <a:chOff x="10989321" y="6221262"/>
            <a:chExt cx="6099903" cy="5853645"/>
          </a:xfrm>
        </p:grpSpPr>
        <p:grpSp>
          <p:nvGrpSpPr>
            <p:cNvPr id="4736" name="Google Shape;4736;p37"/>
            <p:cNvGrpSpPr/>
            <p:nvPr/>
          </p:nvGrpSpPr>
          <p:grpSpPr>
            <a:xfrm>
              <a:off x="10989321" y="9679101"/>
              <a:ext cx="6099903" cy="2395806"/>
              <a:chOff x="10989321" y="9679101"/>
              <a:chExt cx="6099903" cy="2395806"/>
            </a:xfrm>
          </p:grpSpPr>
          <p:sp>
            <p:nvSpPr>
              <p:cNvPr id="4737" name="Google Shape;4737;p37"/>
              <p:cNvSpPr/>
              <p:nvPr/>
            </p:nvSpPr>
            <p:spPr>
              <a:xfrm>
                <a:off x="12150376" y="9949152"/>
                <a:ext cx="3143541" cy="1235800"/>
              </a:xfrm>
              <a:custGeom>
                <a:avLst/>
                <a:gdLst/>
                <a:ahLst/>
                <a:cxnLst/>
                <a:rect l="l" t="t" r="r" b="b"/>
                <a:pathLst>
                  <a:path w="3143541" h="1235800" extrusionOk="0">
                    <a:moveTo>
                      <a:pt x="0" y="198055"/>
                    </a:moveTo>
                    <a:lnTo>
                      <a:pt x="306187" y="99062"/>
                    </a:lnTo>
                    <a:cubicBezTo>
                      <a:pt x="697554" y="-27556"/>
                      <a:pt x="1118848" y="-32928"/>
                      <a:pt x="1513284" y="83715"/>
                    </a:cubicBezTo>
                    <a:lnTo>
                      <a:pt x="2869255" y="485825"/>
                    </a:lnTo>
                    <a:cubicBezTo>
                      <a:pt x="3072612" y="545681"/>
                      <a:pt x="3188487" y="759781"/>
                      <a:pt x="3127096" y="963138"/>
                    </a:cubicBezTo>
                    <a:lnTo>
                      <a:pt x="3127096" y="963138"/>
                    </a:lnTo>
                    <a:cubicBezTo>
                      <a:pt x="3077216" y="1129661"/>
                      <a:pt x="2920670" y="1241699"/>
                      <a:pt x="2746473" y="1235560"/>
                    </a:cubicBezTo>
                    <a:lnTo>
                      <a:pt x="1491030" y="1191052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7"/>
              <p:cNvSpPr/>
              <p:nvPr/>
            </p:nvSpPr>
            <p:spPr>
              <a:xfrm>
                <a:off x="12150376" y="9967318"/>
                <a:ext cx="4938848" cy="2107589"/>
              </a:xfrm>
              <a:custGeom>
                <a:avLst/>
                <a:gdLst/>
                <a:ahLst/>
                <a:cxnLst/>
                <a:rect l="l" t="t" r="r" b="b"/>
                <a:pathLst>
                  <a:path w="4938848" h="2107589" extrusionOk="0">
                    <a:moveTo>
                      <a:pt x="0" y="1701614"/>
                    </a:moveTo>
                    <a:lnTo>
                      <a:pt x="1881629" y="2081470"/>
                    </a:lnTo>
                    <a:cubicBezTo>
                      <a:pt x="2222349" y="2150535"/>
                      <a:pt x="2576113" y="2081470"/>
                      <a:pt x="2865418" y="1888089"/>
                    </a:cubicBezTo>
                    <a:lnTo>
                      <a:pt x="4790789" y="608090"/>
                    </a:lnTo>
                    <a:cubicBezTo>
                      <a:pt x="4936592" y="510632"/>
                      <a:pt x="4981868" y="316483"/>
                      <a:pt x="4894386" y="165308"/>
                    </a:cubicBezTo>
                    <a:lnTo>
                      <a:pt x="4894386" y="165308"/>
                    </a:lnTo>
                    <a:cubicBezTo>
                      <a:pt x="4803834" y="9529"/>
                      <a:pt x="4605849" y="-45723"/>
                      <a:pt x="4447767" y="40992"/>
                    </a:cubicBezTo>
                    <a:lnTo>
                      <a:pt x="3503883" y="556675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7"/>
              <p:cNvSpPr/>
              <p:nvPr/>
            </p:nvSpPr>
            <p:spPr>
              <a:xfrm>
                <a:off x="15387976" y="9755587"/>
                <a:ext cx="1203260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1203260" h="431524" extrusionOk="0">
                    <a:moveTo>
                      <a:pt x="1203260" y="199774"/>
                    </a:moveTo>
                    <a:lnTo>
                      <a:pt x="1052853" y="76992"/>
                    </a:lnTo>
                    <a:cubicBezTo>
                      <a:pt x="943117" y="-12792"/>
                      <a:pt x="789640" y="-25070"/>
                      <a:pt x="667626" y="45529"/>
                    </a:cubicBezTo>
                    <a:lnTo>
                      <a:pt x="0" y="431524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7"/>
              <p:cNvSpPr/>
              <p:nvPr/>
            </p:nvSpPr>
            <p:spPr>
              <a:xfrm>
                <a:off x="14927544" y="9793118"/>
                <a:ext cx="831846" cy="240515"/>
              </a:xfrm>
              <a:custGeom>
                <a:avLst/>
                <a:gdLst/>
                <a:ahLst/>
                <a:cxnLst/>
                <a:rect l="l" t="t" r="r" b="b"/>
                <a:pathLst>
                  <a:path w="831846" h="240515" extrusionOk="0">
                    <a:moveTo>
                      <a:pt x="831846" y="179124"/>
                    </a:moveTo>
                    <a:lnTo>
                      <a:pt x="725179" y="90108"/>
                    </a:lnTo>
                    <a:cubicBezTo>
                      <a:pt x="592422" y="-20396"/>
                      <a:pt x="402110" y="-30372"/>
                      <a:pt x="258609" y="66319"/>
                    </a:cubicBezTo>
                    <a:lnTo>
                      <a:pt x="0" y="240515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7"/>
              <p:cNvSpPr/>
              <p:nvPr/>
            </p:nvSpPr>
            <p:spPr>
              <a:xfrm>
                <a:off x="10989321" y="9679101"/>
                <a:ext cx="1121150" cy="2375825"/>
              </a:xfrm>
              <a:custGeom>
                <a:avLst/>
                <a:gdLst/>
                <a:ahLst/>
                <a:cxnLst/>
                <a:rect l="l" t="t" r="r" b="b"/>
                <a:pathLst>
                  <a:path w="1121150" h="2375825" extrusionOk="0">
                    <a:moveTo>
                      <a:pt x="0" y="472709"/>
                    </a:moveTo>
                    <a:lnTo>
                      <a:pt x="0" y="214868"/>
                    </a:lnTo>
                    <a:cubicBezTo>
                      <a:pt x="0" y="95923"/>
                      <a:pt x="95923" y="0"/>
                      <a:pt x="214868" y="0"/>
                    </a:cubicBezTo>
                    <a:lnTo>
                      <a:pt x="906282" y="0"/>
                    </a:lnTo>
                    <a:cubicBezTo>
                      <a:pt x="1025227" y="0"/>
                      <a:pt x="1121150" y="95923"/>
                      <a:pt x="1121150" y="214868"/>
                    </a:cubicBezTo>
                    <a:lnTo>
                      <a:pt x="1121150" y="2160958"/>
                    </a:lnTo>
                    <a:cubicBezTo>
                      <a:pt x="1121150" y="2279903"/>
                      <a:pt x="1025227" y="2375826"/>
                      <a:pt x="906282" y="2375826"/>
                    </a:cubicBezTo>
                    <a:lnTo>
                      <a:pt x="214868" y="2375826"/>
                    </a:lnTo>
                    <a:cubicBezTo>
                      <a:pt x="95923" y="2375826"/>
                      <a:pt x="0" y="2279903"/>
                      <a:pt x="0" y="2160958"/>
                    </a:cubicBezTo>
                    <a:lnTo>
                      <a:pt x="0" y="1006042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7"/>
              <p:cNvSpPr/>
              <p:nvPr/>
            </p:nvSpPr>
            <p:spPr>
              <a:xfrm>
                <a:off x="11529561" y="11454832"/>
                <a:ext cx="76738" cy="144268"/>
              </a:xfrm>
              <a:custGeom>
                <a:avLst/>
                <a:gdLst/>
                <a:ahLst/>
                <a:cxnLst/>
                <a:rect l="l" t="t" r="r" b="b"/>
                <a:pathLst>
                  <a:path w="76738" h="144268" extrusionOk="0">
                    <a:moveTo>
                      <a:pt x="0" y="144268"/>
                    </a:moveTo>
                    <a:lnTo>
                      <a:pt x="0" y="0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</p:grpSp>
        <p:grpSp>
          <p:nvGrpSpPr>
            <p:cNvPr id="4743" name="Google Shape;4743;p37"/>
            <p:cNvGrpSpPr/>
            <p:nvPr/>
          </p:nvGrpSpPr>
          <p:grpSpPr>
            <a:xfrm>
              <a:off x="12623853" y="6221262"/>
              <a:ext cx="2959038" cy="2959038"/>
              <a:chOff x="12623853" y="6221262"/>
              <a:chExt cx="2959038" cy="2959038"/>
            </a:xfrm>
          </p:grpSpPr>
          <p:sp>
            <p:nvSpPr>
              <p:cNvPr id="4744" name="Google Shape;4744;p37"/>
              <p:cNvSpPr/>
              <p:nvPr/>
            </p:nvSpPr>
            <p:spPr>
              <a:xfrm>
                <a:off x="12623853" y="6221262"/>
                <a:ext cx="2959038" cy="2959038"/>
              </a:xfrm>
              <a:prstGeom prst="ellipse">
                <a:avLst/>
              </a:pr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7"/>
              <p:cNvSpPr/>
              <p:nvPr/>
            </p:nvSpPr>
            <p:spPr>
              <a:xfrm>
                <a:off x="13207833" y="7888791"/>
                <a:ext cx="981486" cy="76738"/>
              </a:xfrm>
              <a:custGeom>
                <a:avLst/>
                <a:gdLst/>
                <a:ahLst/>
                <a:cxnLst/>
                <a:rect l="l" t="t" r="r" b="b"/>
                <a:pathLst>
                  <a:path w="981486" h="76738" extrusionOk="0">
                    <a:moveTo>
                      <a:pt x="981486" y="0"/>
                    </a:moveTo>
                    <a:lnTo>
                      <a:pt x="0" y="0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4746" name="Google Shape;4746;p37"/>
              <p:cNvSpPr/>
              <p:nvPr/>
            </p:nvSpPr>
            <p:spPr>
              <a:xfrm>
                <a:off x="13207833" y="7536561"/>
                <a:ext cx="981486" cy="76738"/>
              </a:xfrm>
              <a:custGeom>
                <a:avLst/>
                <a:gdLst/>
                <a:ahLst/>
                <a:cxnLst/>
                <a:rect l="l" t="t" r="r" b="b"/>
                <a:pathLst>
                  <a:path w="981486" h="76738" extrusionOk="0">
                    <a:moveTo>
                      <a:pt x="981486" y="0"/>
                    </a:moveTo>
                    <a:lnTo>
                      <a:pt x="0" y="0"/>
                    </a:ln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4747" name="Google Shape;4747;p37"/>
              <p:cNvSpPr/>
              <p:nvPr/>
            </p:nvSpPr>
            <p:spPr>
              <a:xfrm>
                <a:off x="13389704" y="6934164"/>
                <a:ext cx="1182541" cy="1525562"/>
              </a:xfrm>
              <a:custGeom>
                <a:avLst/>
                <a:gdLst/>
                <a:ahLst/>
                <a:cxnLst/>
                <a:rect l="l" t="t" r="r" b="b"/>
                <a:pathLst>
                  <a:path w="1182541" h="1525562" extrusionOk="0">
                    <a:moveTo>
                      <a:pt x="1182541" y="1399711"/>
                    </a:moveTo>
                    <a:cubicBezTo>
                      <a:pt x="1062062" y="1478752"/>
                      <a:pt x="918561" y="1525562"/>
                      <a:pt x="762781" y="1525562"/>
                    </a:cubicBezTo>
                    <a:cubicBezTo>
                      <a:pt x="412854" y="1525562"/>
                      <a:pt x="118177" y="1290742"/>
                      <a:pt x="28393" y="969975"/>
                    </a:cubicBezTo>
                    <a:cubicBezTo>
                      <a:pt x="9976" y="903980"/>
                      <a:pt x="0" y="834915"/>
                      <a:pt x="0" y="762781"/>
                    </a:cubicBezTo>
                    <a:cubicBezTo>
                      <a:pt x="0" y="711366"/>
                      <a:pt x="4604" y="662254"/>
                      <a:pt x="14580" y="613908"/>
                    </a:cubicBezTo>
                    <a:cubicBezTo>
                      <a:pt x="83645" y="263981"/>
                      <a:pt x="392901" y="0"/>
                      <a:pt x="762781" y="0"/>
                    </a:cubicBezTo>
                    <a:cubicBezTo>
                      <a:pt x="897841" y="0"/>
                      <a:pt x="1024460" y="34532"/>
                      <a:pt x="1134196" y="96691"/>
                    </a:cubicBezTo>
                  </a:path>
                </a:pathLst>
              </a:custGeom>
              <a:noFill/>
              <a:ln w="16327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48" name="Google Shape;4748;p37"/>
          <p:cNvSpPr txBox="1"/>
          <p:nvPr/>
        </p:nvSpPr>
        <p:spPr>
          <a:xfrm>
            <a:off x="6091040" y="7670555"/>
            <a:ext cx="2716652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Материјална подршка </a:t>
            </a:r>
            <a:b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 надлежности ЈЛС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38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Налази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755" name="Google Shape;4755;p38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56" name="Google Shape;4756;p38"/>
          <p:cNvSpPr txBox="1"/>
          <p:nvPr/>
        </p:nvSpPr>
        <p:spPr>
          <a:xfrm>
            <a:off x="2657111" y="5271904"/>
            <a:ext cx="31499539" cy="1024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Све ЈЛС издвајају средства за материјалне подршке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 надлежности ЈЛС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Више се издваја за МП него за услуге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Највећи део подршке је усмерен на сиромашне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 просеку се нешто више издваја за помоћ у натури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МП усмерене на похађање школе су присутне у малом броју ЈЛС</a:t>
            </a:r>
            <a:endParaRPr/>
          </a:p>
        </p:txBody>
      </p:sp>
      <p:sp>
        <p:nvSpPr>
          <p:cNvPr id="4757" name="Google Shape;4757;p38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8" name="Google Shape;4758;p38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759" name="Google Shape;4759;p38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8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8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7" name="Google Shape;4767;p39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Расходи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768" name="Google Shape;4768;p39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69" name="Google Shape;4769;p39"/>
          <p:cNvSpPr txBox="1"/>
          <p:nvPr/>
        </p:nvSpPr>
        <p:spPr>
          <a:xfrm>
            <a:off x="2657111" y="5271904"/>
            <a:ext cx="31499539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Укупни расходи за МП у надлежности ЈЛС износе приближно 10,55 милијарди динара - 0,11% БДП-а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49575" marR="0" lvl="4" indent="-571500" algn="l" rtl="0"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Расходи за НСП с националног нивоа су само за четвртину већи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(13 милијарди РСД)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Учешће Београда у укупним расходима свих ЈЛС за МП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износи 28,7%, а Новог Сада 7,3%</a:t>
            </a:r>
            <a:endParaRPr/>
          </a:p>
        </p:txBody>
      </p:sp>
      <p:sp>
        <p:nvSpPr>
          <p:cNvPr id="4770" name="Google Shape;4770;p39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1" name="Google Shape;4771;p39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772" name="Google Shape;4772;p39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9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9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0" name="Google Shape;4780;p40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Расходи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781" name="Google Shape;4781;p40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82" name="Google Shape;4782;p40"/>
          <p:cNvSpPr txBox="1"/>
          <p:nvPr/>
        </p:nvSpPr>
        <p:spPr>
          <a:xfrm>
            <a:off x="2657111" y="5271904"/>
            <a:ext cx="31499539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 просеку се издваја 2% локалних буџета за МП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Међу ЈЛС које издвајају двоструко више од просека: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49575" marR="0" lvl="4" indent="-571500" algn="l" rtl="0"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Трећина припада најнеразвијенијим мањим општинама са малим буџетима и изразитим социјалним потребама</a:t>
            </a:r>
            <a:endParaRPr/>
          </a:p>
          <a:p>
            <a:pPr marL="2449575" marR="0" lvl="4" indent="-152400" algn="l" rtl="0"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49575" marR="0" lvl="4" indent="-571500" algn="l" rtl="0"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Градови: Лозница, Крушевац, Лесковац и Зајечар</a:t>
            </a:r>
            <a:endParaRPr/>
          </a:p>
        </p:txBody>
      </p:sp>
      <p:sp>
        <p:nvSpPr>
          <p:cNvPr id="4783" name="Google Shape;4783;p40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4" name="Google Shape;4784;p40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785" name="Google Shape;4785;p40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3" name="Google Shape;479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01507" y="1140823"/>
            <a:ext cx="15650179" cy="19241040"/>
          </a:xfrm>
          <a:prstGeom prst="rect">
            <a:avLst/>
          </a:prstGeom>
          <a:noFill/>
          <a:ln>
            <a:noFill/>
          </a:ln>
        </p:spPr>
      </p:pic>
      <p:sp>
        <p:nvSpPr>
          <p:cNvPr id="4794" name="Google Shape;4794;p41"/>
          <p:cNvSpPr txBox="1"/>
          <p:nvPr/>
        </p:nvSpPr>
        <p:spPr>
          <a:xfrm>
            <a:off x="2968200" y="9455298"/>
            <a:ext cx="32632650" cy="886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Дистрибуција ЈЛС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према уделу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расхода локалних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буџета за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материјалну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подршку</a:t>
            </a:r>
            <a:endParaRPr sz="9600" b="1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5" name="Google Shape;4795;p41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6" name="Google Shape;4796;p41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797" name="Google Shape;4797;p41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5" name="Google Shape;4805;p42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Врсте материјалне подршке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806" name="Google Shape;4806;p42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7" name="Google Shape;4807;p42"/>
          <p:cNvSpPr txBox="1"/>
          <p:nvPr/>
        </p:nvSpPr>
        <p:spPr>
          <a:xfrm>
            <a:off x="2657111" y="6178203"/>
            <a:ext cx="31499539" cy="821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Расходи за МП у натури су већи него за давања у новцу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 већини ЈЛС доминирају расходи за новчана давања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Највећи градови више издвајају за помоћ у натури,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која је отуда заступљенија и у укупним расходима</a:t>
            </a:r>
            <a:endParaRPr/>
          </a:p>
        </p:txBody>
      </p:sp>
      <p:sp>
        <p:nvSpPr>
          <p:cNvPr id="4808" name="Google Shape;4808;p42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9" name="Google Shape;4809;p42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810" name="Google Shape;4810;p42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2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2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1" name="Google Shape;4441;p25"/>
          <p:cNvGrpSpPr/>
          <p:nvPr/>
        </p:nvGrpSpPr>
        <p:grpSpPr>
          <a:xfrm>
            <a:off x="324443" y="4963538"/>
            <a:ext cx="36575957" cy="9656310"/>
            <a:chOff x="324443" y="4963538"/>
            <a:chExt cx="36575957" cy="9656310"/>
          </a:xfrm>
        </p:grpSpPr>
        <p:sp>
          <p:nvSpPr>
            <p:cNvPr id="4442" name="Google Shape;4442;p25"/>
            <p:cNvSpPr/>
            <p:nvPr/>
          </p:nvSpPr>
          <p:spPr>
            <a:xfrm>
              <a:off x="324443" y="4963538"/>
              <a:ext cx="36575957" cy="9656310"/>
            </a:xfrm>
            <a:custGeom>
              <a:avLst/>
              <a:gdLst/>
              <a:ahLst/>
              <a:cxnLst/>
              <a:rect l="l" t="t" r="r" b="b"/>
              <a:pathLst>
                <a:path w="36575957" h="9656310" extrusionOk="0">
                  <a:moveTo>
                    <a:pt x="36575016" y="9360765"/>
                  </a:moveTo>
                  <a:cubicBezTo>
                    <a:pt x="36555188" y="9708799"/>
                    <a:pt x="36466904" y="9653268"/>
                    <a:pt x="36060112" y="9652792"/>
                  </a:cubicBezTo>
                  <a:lnTo>
                    <a:pt x="885544" y="9652792"/>
                  </a:lnTo>
                  <a:cubicBezTo>
                    <a:pt x="-139701" y="9652792"/>
                    <a:pt x="7303" y="9741374"/>
                    <a:pt x="7303" y="8970887"/>
                  </a:cubicBezTo>
                  <a:lnTo>
                    <a:pt x="7303" y="684880"/>
                  </a:lnTo>
                  <a:cubicBezTo>
                    <a:pt x="7303" y="-85487"/>
                    <a:pt x="-139701" y="3097"/>
                    <a:pt x="885544" y="3097"/>
                  </a:cubicBezTo>
                  <a:lnTo>
                    <a:pt x="36059064" y="3097"/>
                  </a:lnTo>
                  <a:cubicBezTo>
                    <a:pt x="36621636" y="58"/>
                    <a:pt x="36575016" y="112492"/>
                    <a:pt x="36575016" y="494084"/>
                  </a:cubicBezTo>
                  <a:lnTo>
                    <a:pt x="36575016" y="9360860"/>
                  </a:lnTo>
                  <a:close/>
                </a:path>
              </a:pathLst>
            </a:custGeom>
            <a:gradFill>
              <a:gsLst>
                <a:gs pos="0">
                  <a:srgbClr val="DEDFE0">
                    <a:alpha val="0"/>
                  </a:srgbClr>
                </a:gs>
                <a:gs pos="50000">
                  <a:srgbClr val="DFE0E1">
                    <a:alpha val="49803"/>
                  </a:srgbClr>
                </a:gs>
                <a:gs pos="100000">
                  <a:srgbClr val="E0E1E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43" name="Google Shape;4443;p25"/>
            <p:cNvPicPr preferRelativeResize="0"/>
            <p:nvPr/>
          </p:nvPicPr>
          <p:blipFill rotWithShape="1">
            <a:blip r:embed="rId3">
              <a:alphaModFix amt="49000"/>
            </a:blip>
            <a:srcRect/>
            <a:stretch/>
          </p:blipFill>
          <p:spPr>
            <a:xfrm>
              <a:off x="6091040" y="5876924"/>
              <a:ext cx="15240000" cy="7972425"/>
            </a:xfrm>
            <a:custGeom>
              <a:avLst/>
              <a:gdLst/>
              <a:ahLst/>
              <a:cxnLst/>
              <a:rect l="l" t="t" r="r" b="b"/>
              <a:pathLst>
                <a:path w="15240000" h="7972425" extrusionOk="0">
                  <a:moveTo>
                    <a:pt x="240" y="96"/>
                  </a:moveTo>
                  <a:lnTo>
                    <a:pt x="15240240" y="96"/>
                  </a:lnTo>
                  <a:lnTo>
                    <a:pt x="15240240" y="7972521"/>
                  </a:lnTo>
                  <a:lnTo>
                    <a:pt x="240" y="7972521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4444" name="Google Shape;4444;p25"/>
          <p:cNvSpPr/>
          <p:nvPr/>
        </p:nvSpPr>
        <p:spPr>
          <a:xfrm>
            <a:off x="30610492" y="18825619"/>
            <a:ext cx="519874" cy="647509"/>
          </a:xfrm>
          <a:custGeom>
            <a:avLst/>
            <a:gdLst/>
            <a:ahLst/>
            <a:cxnLst/>
            <a:rect l="l" t="t" r="r" b="b"/>
            <a:pathLst>
              <a:path w="519874" h="647509" extrusionOk="0">
                <a:moveTo>
                  <a:pt x="519875" y="242411"/>
                </a:moveTo>
                <a:cubicBezTo>
                  <a:pt x="519875" y="390239"/>
                  <a:pt x="416052" y="484727"/>
                  <a:pt x="282131" y="484727"/>
                </a:cubicBezTo>
                <a:cubicBezTo>
                  <a:pt x="222694" y="484727"/>
                  <a:pt x="173927" y="466439"/>
                  <a:pt x="138494" y="427863"/>
                </a:cubicBezTo>
                <a:lnTo>
                  <a:pt x="138494" y="647510"/>
                </a:lnTo>
                <a:lnTo>
                  <a:pt x="0" y="647510"/>
                </a:lnTo>
                <a:lnTo>
                  <a:pt x="0" y="7049"/>
                </a:lnTo>
                <a:lnTo>
                  <a:pt x="132112" y="7049"/>
                </a:lnTo>
                <a:lnTo>
                  <a:pt x="132112" y="61246"/>
                </a:lnTo>
                <a:cubicBezTo>
                  <a:pt x="166783" y="20098"/>
                  <a:pt x="218218" y="0"/>
                  <a:pt x="282035" y="0"/>
                </a:cubicBezTo>
                <a:cubicBezTo>
                  <a:pt x="416052" y="0"/>
                  <a:pt x="519875" y="94488"/>
                  <a:pt x="519875" y="242411"/>
                </a:cubicBezTo>
                <a:moveTo>
                  <a:pt x="379667" y="242411"/>
                </a:moveTo>
                <a:cubicBezTo>
                  <a:pt x="379667" y="161068"/>
                  <a:pt x="327374" y="112014"/>
                  <a:pt x="258128" y="112014"/>
                </a:cubicBezTo>
                <a:cubicBezTo>
                  <a:pt x="188881" y="112014"/>
                  <a:pt x="136684" y="161068"/>
                  <a:pt x="136684" y="242411"/>
                </a:cubicBezTo>
                <a:cubicBezTo>
                  <a:pt x="136684" y="323755"/>
                  <a:pt x="188976" y="372713"/>
                  <a:pt x="258128" y="372713"/>
                </a:cubicBezTo>
                <a:cubicBezTo>
                  <a:pt x="327279" y="372713"/>
                  <a:pt x="379667" y="323755"/>
                  <a:pt x="379667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5"/>
          <p:cNvSpPr/>
          <p:nvPr/>
        </p:nvSpPr>
        <p:spPr>
          <a:xfrm>
            <a:off x="31219806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8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207" y="6953"/>
                </a:lnTo>
                <a:lnTo>
                  <a:pt x="132207" y="69056"/>
                </a:lnTo>
                <a:cubicBezTo>
                  <a:pt x="165925" y="23622"/>
                  <a:pt x="222694" y="0"/>
                  <a:pt x="296323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5"/>
          <p:cNvSpPr/>
          <p:nvPr/>
        </p:nvSpPr>
        <p:spPr>
          <a:xfrm>
            <a:off x="31558705" y="18825619"/>
            <a:ext cx="524351" cy="484632"/>
          </a:xfrm>
          <a:custGeom>
            <a:avLst/>
            <a:gdLst/>
            <a:ahLst/>
            <a:cxnLst/>
            <a:rect l="l" t="t" r="r" b="b"/>
            <a:pathLst>
              <a:path w="524351" h="484632" extrusionOk="0">
                <a:moveTo>
                  <a:pt x="0" y="242411"/>
                </a:moveTo>
                <a:cubicBezTo>
                  <a:pt x="0" y="100584"/>
                  <a:pt x="110871" y="0"/>
                  <a:pt x="262604" y="0"/>
                </a:cubicBezTo>
                <a:cubicBezTo>
                  <a:pt x="414338" y="0"/>
                  <a:pt x="524351" y="100584"/>
                  <a:pt x="524351" y="242316"/>
                </a:cubicBezTo>
                <a:cubicBezTo>
                  <a:pt x="524351" y="384048"/>
                  <a:pt x="414338" y="484632"/>
                  <a:pt x="262604" y="484632"/>
                </a:cubicBezTo>
                <a:cubicBezTo>
                  <a:pt x="110871" y="484632"/>
                  <a:pt x="95" y="384048"/>
                  <a:pt x="95" y="242316"/>
                </a:cubicBezTo>
                <a:moveTo>
                  <a:pt x="384143" y="242411"/>
                </a:moveTo>
                <a:cubicBezTo>
                  <a:pt x="384143" y="161068"/>
                  <a:pt x="331851" y="112014"/>
                  <a:pt x="262604" y="112014"/>
                </a:cubicBezTo>
                <a:cubicBezTo>
                  <a:pt x="193357" y="112014"/>
                  <a:pt x="140208" y="161068"/>
                  <a:pt x="140208" y="242411"/>
                </a:cubicBezTo>
                <a:cubicBezTo>
                  <a:pt x="140208" y="323755"/>
                  <a:pt x="193453" y="372713"/>
                  <a:pt x="262604" y="372713"/>
                </a:cubicBezTo>
                <a:cubicBezTo>
                  <a:pt x="331756" y="372713"/>
                  <a:pt x="384143" y="323755"/>
                  <a:pt x="384143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5"/>
          <p:cNvSpPr/>
          <p:nvPr/>
        </p:nvSpPr>
        <p:spPr>
          <a:xfrm>
            <a:off x="32136206" y="19140610"/>
            <a:ext cx="172116" cy="169735"/>
          </a:xfrm>
          <a:custGeom>
            <a:avLst/>
            <a:gdLst/>
            <a:ahLst/>
            <a:cxnLst/>
            <a:rect l="l" t="t" r="r" b="b"/>
            <a:pathLst>
              <a:path w="172116" h="169735" extrusionOk="0">
                <a:moveTo>
                  <a:pt x="0" y="84011"/>
                </a:moveTo>
                <a:cubicBezTo>
                  <a:pt x="0" y="33242"/>
                  <a:pt x="38100" y="0"/>
                  <a:pt x="86011" y="0"/>
                </a:cubicBezTo>
                <a:cubicBezTo>
                  <a:pt x="133922" y="0"/>
                  <a:pt x="172117" y="33242"/>
                  <a:pt x="172117" y="84011"/>
                </a:cubicBezTo>
                <a:cubicBezTo>
                  <a:pt x="172117" y="134779"/>
                  <a:pt x="134017" y="169736"/>
                  <a:pt x="86011" y="169736"/>
                </a:cubicBezTo>
                <a:cubicBezTo>
                  <a:pt x="38005" y="169736"/>
                  <a:pt x="0" y="133826"/>
                  <a:pt x="0" y="840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5"/>
          <p:cNvSpPr/>
          <p:nvPr/>
        </p:nvSpPr>
        <p:spPr>
          <a:xfrm>
            <a:off x="32360615" y="18825619"/>
            <a:ext cx="524351" cy="484632"/>
          </a:xfrm>
          <a:custGeom>
            <a:avLst/>
            <a:gdLst/>
            <a:ahLst/>
            <a:cxnLst/>
            <a:rect l="l" t="t" r="r" b="b"/>
            <a:pathLst>
              <a:path w="524351" h="484632" extrusionOk="0">
                <a:moveTo>
                  <a:pt x="0" y="242411"/>
                </a:moveTo>
                <a:cubicBezTo>
                  <a:pt x="0" y="100584"/>
                  <a:pt x="110871" y="0"/>
                  <a:pt x="262604" y="0"/>
                </a:cubicBezTo>
                <a:cubicBezTo>
                  <a:pt x="414338" y="0"/>
                  <a:pt x="524351" y="100584"/>
                  <a:pt x="524351" y="242316"/>
                </a:cubicBezTo>
                <a:cubicBezTo>
                  <a:pt x="524351" y="384048"/>
                  <a:pt x="414338" y="484632"/>
                  <a:pt x="262604" y="484632"/>
                </a:cubicBezTo>
                <a:cubicBezTo>
                  <a:pt x="110871" y="484632"/>
                  <a:pt x="95" y="384048"/>
                  <a:pt x="95" y="242316"/>
                </a:cubicBezTo>
                <a:moveTo>
                  <a:pt x="384143" y="242411"/>
                </a:moveTo>
                <a:cubicBezTo>
                  <a:pt x="384143" y="161068"/>
                  <a:pt x="331851" y="112014"/>
                  <a:pt x="262604" y="112014"/>
                </a:cubicBezTo>
                <a:cubicBezTo>
                  <a:pt x="193357" y="112014"/>
                  <a:pt x="140208" y="161068"/>
                  <a:pt x="140208" y="242411"/>
                </a:cubicBezTo>
                <a:cubicBezTo>
                  <a:pt x="140208" y="323755"/>
                  <a:pt x="193453" y="372713"/>
                  <a:pt x="262604" y="372713"/>
                </a:cubicBezTo>
                <a:cubicBezTo>
                  <a:pt x="331756" y="372713"/>
                  <a:pt x="384143" y="323755"/>
                  <a:pt x="384143" y="2424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5"/>
          <p:cNvSpPr/>
          <p:nvPr/>
        </p:nvSpPr>
        <p:spPr>
          <a:xfrm>
            <a:off x="32972692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7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112" y="6953"/>
                </a:lnTo>
                <a:lnTo>
                  <a:pt x="132112" y="69056"/>
                </a:lnTo>
                <a:cubicBezTo>
                  <a:pt x="165830" y="23622"/>
                  <a:pt x="222599" y="0"/>
                  <a:pt x="296228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5"/>
          <p:cNvSpPr/>
          <p:nvPr/>
        </p:nvSpPr>
        <p:spPr>
          <a:xfrm>
            <a:off x="33313306" y="18825619"/>
            <a:ext cx="527875" cy="654558"/>
          </a:xfrm>
          <a:custGeom>
            <a:avLst/>
            <a:gdLst/>
            <a:ahLst/>
            <a:cxnLst/>
            <a:rect l="l" t="t" r="r" b="b"/>
            <a:pathLst>
              <a:path w="527875" h="654558" extrusionOk="0">
                <a:moveTo>
                  <a:pt x="527875" y="7049"/>
                </a:moveTo>
                <a:lnTo>
                  <a:pt x="527875" y="399098"/>
                </a:lnTo>
                <a:cubicBezTo>
                  <a:pt x="527875" y="574072"/>
                  <a:pt x="432054" y="654558"/>
                  <a:pt x="259937" y="654558"/>
                </a:cubicBezTo>
                <a:cubicBezTo>
                  <a:pt x="169545" y="654558"/>
                  <a:pt x="81629" y="632746"/>
                  <a:pt x="25813" y="589788"/>
                </a:cubicBezTo>
                <a:lnTo>
                  <a:pt x="80772" y="491776"/>
                </a:lnTo>
                <a:cubicBezTo>
                  <a:pt x="121634" y="524161"/>
                  <a:pt x="188119" y="545116"/>
                  <a:pt x="249364" y="545116"/>
                </a:cubicBezTo>
                <a:cubicBezTo>
                  <a:pt x="346900" y="545116"/>
                  <a:pt x="389477" y="501301"/>
                  <a:pt x="389477" y="416433"/>
                </a:cubicBezTo>
                <a:lnTo>
                  <a:pt x="389477" y="396335"/>
                </a:lnTo>
                <a:cubicBezTo>
                  <a:pt x="353092" y="435769"/>
                  <a:pt x="300799" y="455009"/>
                  <a:pt x="238696" y="455009"/>
                </a:cubicBezTo>
                <a:cubicBezTo>
                  <a:pt x="106489" y="455009"/>
                  <a:pt x="0" y="364808"/>
                  <a:pt x="0" y="227552"/>
                </a:cubicBezTo>
                <a:cubicBezTo>
                  <a:pt x="0" y="90297"/>
                  <a:pt x="106489" y="0"/>
                  <a:pt x="238696" y="0"/>
                </a:cubicBezTo>
                <a:cubicBezTo>
                  <a:pt x="305181" y="0"/>
                  <a:pt x="360235" y="21812"/>
                  <a:pt x="396621" y="67342"/>
                </a:cubicBezTo>
                <a:lnTo>
                  <a:pt x="396621" y="7049"/>
                </a:lnTo>
                <a:lnTo>
                  <a:pt x="527875" y="7049"/>
                </a:lnTo>
                <a:close/>
                <a:moveTo>
                  <a:pt x="391287" y="227552"/>
                </a:moveTo>
                <a:cubicBezTo>
                  <a:pt x="391287" y="158401"/>
                  <a:pt x="338899" y="112014"/>
                  <a:pt x="266224" y="112014"/>
                </a:cubicBezTo>
                <a:cubicBezTo>
                  <a:pt x="193548" y="112014"/>
                  <a:pt x="140208" y="158306"/>
                  <a:pt x="140208" y="227552"/>
                </a:cubicBezTo>
                <a:cubicBezTo>
                  <a:pt x="140208" y="296799"/>
                  <a:pt x="193453" y="343091"/>
                  <a:pt x="266224" y="343091"/>
                </a:cubicBezTo>
                <a:cubicBezTo>
                  <a:pt x="338995" y="343091"/>
                  <a:pt x="391287" y="296704"/>
                  <a:pt x="391287" y="227552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5"/>
          <p:cNvSpPr/>
          <p:nvPr/>
        </p:nvSpPr>
        <p:spPr>
          <a:xfrm>
            <a:off x="33942241" y="19140610"/>
            <a:ext cx="172116" cy="169735"/>
          </a:xfrm>
          <a:custGeom>
            <a:avLst/>
            <a:gdLst/>
            <a:ahLst/>
            <a:cxnLst/>
            <a:rect l="l" t="t" r="r" b="b"/>
            <a:pathLst>
              <a:path w="172116" h="169735" extrusionOk="0">
                <a:moveTo>
                  <a:pt x="0" y="84011"/>
                </a:moveTo>
                <a:cubicBezTo>
                  <a:pt x="0" y="33242"/>
                  <a:pt x="38100" y="0"/>
                  <a:pt x="86011" y="0"/>
                </a:cubicBezTo>
                <a:cubicBezTo>
                  <a:pt x="133921" y="0"/>
                  <a:pt x="172117" y="33242"/>
                  <a:pt x="172117" y="84011"/>
                </a:cubicBezTo>
                <a:cubicBezTo>
                  <a:pt x="172117" y="134779"/>
                  <a:pt x="134017" y="169736"/>
                  <a:pt x="86011" y="169736"/>
                </a:cubicBezTo>
                <a:cubicBezTo>
                  <a:pt x="38005" y="169736"/>
                  <a:pt x="0" y="133826"/>
                  <a:pt x="0" y="84011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5"/>
          <p:cNvSpPr/>
          <p:nvPr/>
        </p:nvSpPr>
        <p:spPr>
          <a:xfrm>
            <a:off x="34213608" y="18825619"/>
            <a:ext cx="296322" cy="477773"/>
          </a:xfrm>
          <a:custGeom>
            <a:avLst/>
            <a:gdLst/>
            <a:ahLst/>
            <a:cxnLst/>
            <a:rect l="l" t="t" r="r" b="b"/>
            <a:pathLst>
              <a:path w="296322" h="477773" extrusionOk="0">
                <a:moveTo>
                  <a:pt x="296323" y="0"/>
                </a:moveTo>
                <a:lnTo>
                  <a:pt x="296323" y="126016"/>
                </a:lnTo>
                <a:cubicBezTo>
                  <a:pt x="284797" y="125159"/>
                  <a:pt x="275939" y="124301"/>
                  <a:pt x="265271" y="124301"/>
                </a:cubicBezTo>
                <a:cubicBezTo>
                  <a:pt x="188976" y="124301"/>
                  <a:pt x="138398" y="165354"/>
                  <a:pt x="138398" y="255556"/>
                </a:cubicBezTo>
                <a:lnTo>
                  <a:pt x="138398" y="477774"/>
                </a:lnTo>
                <a:lnTo>
                  <a:pt x="0" y="477774"/>
                </a:lnTo>
                <a:lnTo>
                  <a:pt x="0" y="6953"/>
                </a:lnTo>
                <a:lnTo>
                  <a:pt x="132207" y="6953"/>
                </a:lnTo>
                <a:lnTo>
                  <a:pt x="132207" y="69056"/>
                </a:lnTo>
                <a:cubicBezTo>
                  <a:pt x="165926" y="23622"/>
                  <a:pt x="222695" y="0"/>
                  <a:pt x="296323" y="0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5"/>
          <p:cNvSpPr/>
          <p:nvPr/>
        </p:nvSpPr>
        <p:spPr>
          <a:xfrm>
            <a:off x="34550698" y="18825619"/>
            <a:ext cx="431958" cy="484727"/>
          </a:xfrm>
          <a:custGeom>
            <a:avLst/>
            <a:gdLst/>
            <a:ahLst/>
            <a:cxnLst/>
            <a:rect l="l" t="t" r="r" b="b"/>
            <a:pathLst>
              <a:path w="431958" h="484727" extrusionOk="0">
                <a:moveTo>
                  <a:pt x="0" y="433959"/>
                </a:moveTo>
                <a:lnTo>
                  <a:pt x="46196" y="335947"/>
                </a:lnTo>
                <a:cubicBezTo>
                  <a:pt x="88678" y="362998"/>
                  <a:pt x="153448" y="381381"/>
                  <a:pt x="212026" y="381381"/>
                </a:cubicBezTo>
                <a:cubicBezTo>
                  <a:pt x="275844" y="381381"/>
                  <a:pt x="299847" y="364712"/>
                  <a:pt x="299847" y="338519"/>
                </a:cubicBezTo>
                <a:cubicBezTo>
                  <a:pt x="299847" y="261461"/>
                  <a:pt x="11525" y="340233"/>
                  <a:pt x="11525" y="152114"/>
                </a:cubicBezTo>
                <a:cubicBezTo>
                  <a:pt x="11621" y="62960"/>
                  <a:pt x="93250" y="0"/>
                  <a:pt x="232505" y="0"/>
                </a:cubicBezTo>
                <a:cubicBezTo>
                  <a:pt x="298132" y="0"/>
                  <a:pt x="370903" y="14859"/>
                  <a:pt x="416147" y="41053"/>
                </a:cubicBezTo>
                <a:lnTo>
                  <a:pt x="369951" y="138208"/>
                </a:lnTo>
                <a:cubicBezTo>
                  <a:pt x="322897" y="111919"/>
                  <a:pt x="275939" y="103156"/>
                  <a:pt x="232410" y="103156"/>
                </a:cubicBezTo>
                <a:cubicBezTo>
                  <a:pt x="170307" y="103156"/>
                  <a:pt x="143732" y="122396"/>
                  <a:pt x="143732" y="146971"/>
                </a:cubicBezTo>
                <a:cubicBezTo>
                  <a:pt x="143732" y="227457"/>
                  <a:pt x="431959" y="149543"/>
                  <a:pt x="431959" y="335090"/>
                </a:cubicBezTo>
                <a:cubicBezTo>
                  <a:pt x="431959" y="422624"/>
                  <a:pt x="349472" y="484727"/>
                  <a:pt x="206692" y="484727"/>
                </a:cubicBezTo>
                <a:cubicBezTo>
                  <a:pt x="126016" y="484727"/>
                  <a:pt x="44386" y="462820"/>
                  <a:pt x="0" y="433959"/>
                </a:cubicBezTo>
              </a:path>
            </a:pathLst>
          </a:custGeom>
          <a:solidFill>
            <a:srgbClr val="BA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5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5" name="Google Shape;4455;p25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456" name="Google Shape;4456;p25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9" name="Google Shape;4459;p25"/>
          <p:cNvGrpSpPr/>
          <p:nvPr/>
        </p:nvGrpSpPr>
        <p:grpSpPr>
          <a:xfrm>
            <a:off x="8650011" y="6141804"/>
            <a:ext cx="5568231" cy="5246027"/>
            <a:chOff x="8650011" y="6141804"/>
            <a:chExt cx="5568231" cy="5246027"/>
          </a:xfrm>
        </p:grpSpPr>
        <p:sp>
          <p:nvSpPr>
            <p:cNvPr id="4460" name="Google Shape;4460;p25"/>
            <p:cNvSpPr/>
            <p:nvPr/>
          </p:nvSpPr>
          <p:spPr>
            <a:xfrm>
              <a:off x="11433755" y="8436662"/>
              <a:ext cx="74411" cy="599758"/>
            </a:xfrm>
            <a:custGeom>
              <a:avLst/>
              <a:gdLst/>
              <a:ahLst/>
              <a:cxnLst/>
              <a:rect l="l" t="t" r="r" b="b"/>
              <a:pathLst>
                <a:path w="74411" h="599758" extrusionOk="0">
                  <a:moveTo>
                    <a:pt x="0" y="0"/>
                  </a:moveTo>
                  <a:lnTo>
                    <a:pt x="0" y="599759"/>
                  </a:ln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61" name="Google Shape;4461;p25"/>
            <p:cNvSpPr/>
            <p:nvPr/>
          </p:nvSpPr>
          <p:spPr>
            <a:xfrm>
              <a:off x="10509561" y="6508654"/>
              <a:ext cx="1849876" cy="2271046"/>
            </a:xfrm>
            <a:custGeom>
              <a:avLst/>
              <a:gdLst/>
              <a:ahLst/>
              <a:cxnLst/>
              <a:rect l="l" t="t" r="r" b="b"/>
              <a:pathLst>
                <a:path w="1849876" h="2271046" extrusionOk="0">
                  <a:moveTo>
                    <a:pt x="5209" y="2271046"/>
                  </a:moveTo>
                  <a:cubicBezTo>
                    <a:pt x="1488" y="2197379"/>
                    <a:pt x="0" y="2121479"/>
                    <a:pt x="0" y="2045579"/>
                  </a:cubicBezTo>
                  <a:cubicBezTo>
                    <a:pt x="0" y="915265"/>
                    <a:pt x="413729" y="0"/>
                    <a:pt x="924938" y="0"/>
                  </a:cubicBezTo>
                  <a:cubicBezTo>
                    <a:pt x="1436147" y="0"/>
                    <a:pt x="1849876" y="916009"/>
                    <a:pt x="1849876" y="2045579"/>
                  </a:cubicBezTo>
                  <a:cubicBezTo>
                    <a:pt x="1849876" y="2121479"/>
                    <a:pt x="1848388" y="2197379"/>
                    <a:pt x="1844667" y="2271046"/>
                  </a:cubicBez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10514770" y="8387364"/>
              <a:ext cx="1837970" cy="392335"/>
            </a:xfrm>
            <a:custGeom>
              <a:avLst/>
              <a:gdLst/>
              <a:ahLst/>
              <a:cxnLst/>
              <a:rect l="l" t="t" r="r" b="b"/>
              <a:pathLst>
                <a:path w="1837970" h="392335" extrusionOk="0">
                  <a:moveTo>
                    <a:pt x="0" y="392336"/>
                  </a:moveTo>
                  <a:cubicBezTo>
                    <a:pt x="389173" y="-130779"/>
                    <a:pt x="1448797" y="-130779"/>
                    <a:pt x="1837970" y="392336"/>
                  </a:cubicBez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8650011" y="6508654"/>
              <a:ext cx="5568231" cy="2271046"/>
            </a:xfrm>
            <a:custGeom>
              <a:avLst/>
              <a:gdLst/>
              <a:ahLst/>
              <a:cxnLst/>
              <a:rect l="l" t="t" r="r" b="b"/>
              <a:pathLst>
                <a:path w="5568231" h="2271046" extrusionOk="0">
                  <a:moveTo>
                    <a:pt x="3708682" y="2271046"/>
                  </a:moveTo>
                  <a:cubicBezTo>
                    <a:pt x="4097855" y="1747932"/>
                    <a:pt x="5178314" y="1747932"/>
                    <a:pt x="5568232" y="2271046"/>
                  </a:cubicBezTo>
                  <a:cubicBezTo>
                    <a:pt x="5493076" y="1006047"/>
                    <a:pt x="4286861" y="0"/>
                    <a:pt x="2784488" y="0"/>
                  </a:cubicBezTo>
                  <a:cubicBezTo>
                    <a:pt x="1282115" y="0"/>
                    <a:pt x="75156" y="1006047"/>
                    <a:pt x="0" y="2271046"/>
                  </a:cubicBezTo>
                  <a:cubicBezTo>
                    <a:pt x="389173" y="1747932"/>
                    <a:pt x="1469632" y="1747932"/>
                    <a:pt x="1858806" y="2271046"/>
                  </a:cubicBez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11449381" y="6141804"/>
              <a:ext cx="74411" cy="348991"/>
            </a:xfrm>
            <a:custGeom>
              <a:avLst/>
              <a:gdLst/>
              <a:ahLst/>
              <a:cxnLst/>
              <a:rect l="l" t="t" r="r" b="b"/>
              <a:pathLst>
                <a:path w="74411" h="348991" extrusionOk="0">
                  <a:moveTo>
                    <a:pt x="0" y="0"/>
                  </a:moveTo>
                  <a:lnTo>
                    <a:pt x="0" y="348991"/>
                  </a:ln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65" name="Google Shape;4465;p25"/>
            <p:cNvSpPr/>
            <p:nvPr/>
          </p:nvSpPr>
          <p:spPr>
            <a:xfrm>
              <a:off x="8836784" y="9111762"/>
              <a:ext cx="1718167" cy="1834063"/>
            </a:xfrm>
            <a:custGeom>
              <a:avLst/>
              <a:gdLst/>
              <a:ahLst/>
              <a:cxnLst/>
              <a:rect l="l" t="t" r="r" b="b"/>
              <a:pathLst>
                <a:path w="1718167" h="1834063" extrusionOk="0">
                  <a:moveTo>
                    <a:pt x="0" y="1834064"/>
                  </a:moveTo>
                  <a:lnTo>
                    <a:pt x="0" y="1499955"/>
                  </a:lnTo>
                  <a:cubicBezTo>
                    <a:pt x="0" y="1388337"/>
                    <a:pt x="66971" y="1288626"/>
                    <a:pt x="169659" y="1245467"/>
                  </a:cubicBezTo>
                  <a:lnTo>
                    <a:pt x="587109" y="1072831"/>
                  </a:lnTo>
                  <a:cubicBezTo>
                    <a:pt x="626547" y="1056461"/>
                    <a:pt x="639197" y="1007349"/>
                    <a:pt x="613153" y="973120"/>
                  </a:cubicBezTo>
                  <a:cubicBezTo>
                    <a:pt x="590085" y="942611"/>
                    <a:pt x="566274" y="909125"/>
                    <a:pt x="541718" y="871920"/>
                  </a:cubicBezTo>
                  <a:cubicBezTo>
                    <a:pt x="485909" y="787090"/>
                    <a:pt x="456888" y="688123"/>
                    <a:pt x="456888" y="586923"/>
                  </a:cubicBezTo>
                  <a:lnTo>
                    <a:pt x="456888" y="402382"/>
                  </a:lnTo>
                  <a:cubicBezTo>
                    <a:pt x="456888" y="-134127"/>
                    <a:pt x="1331970" y="-134127"/>
                    <a:pt x="1331970" y="402382"/>
                  </a:cubicBezTo>
                  <a:lnTo>
                    <a:pt x="1331970" y="586178"/>
                  </a:lnTo>
                  <a:cubicBezTo>
                    <a:pt x="1331970" y="688123"/>
                    <a:pt x="1302206" y="788579"/>
                    <a:pt x="1246397" y="873408"/>
                  </a:cubicBezTo>
                  <a:cubicBezTo>
                    <a:pt x="1220353" y="912102"/>
                    <a:pt x="1195797" y="947076"/>
                    <a:pt x="1171985" y="978328"/>
                  </a:cubicBezTo>
                  <a:cubicBezTo>
                    <a:pt x="1146685" y="1011070"/>
                    <a:pt x="1157103" y="1058693"/>
                    <a:pt x="1194309" y="1076552"/>
                  </a:cubicBezTo>
                  <a:lnTo>
                    <a:pt x="1718167" y="1329552"/>
                  </a:ln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12312557" y="9111762"/>
              <a:ext cx="1718167" cy="1834063"/>
            </a:xfrm>
            <a:custGeom>
              <a:avLst/>
              <a:gdLst/>
              <a:ahLst/>
              <a:cxnLst/>
              <a:rect l="l" t="t" r="r" b="b"/>
              <a:pathLst>
                <a:path w="1718167" h="1834063" extrusionOk="0">
                  <a:moveTo>
                    <a:pt x="1718168" y="1834064"/>
                  </a:moveTo>
                  <a:lnTo>
                    <a:pt x="1718168" y="1499955"/>
                  </a:lnTo>
                  <a:cubicBezTo>
                    <a:pt x="1718168" y="1388337"/>
                    <a:pt x="1651197" y="1288626"/>
                    <a:pt x="1548508" y="1245467"/>
                  </a:cubicBezTo>
                  <a:lnTo>
                    <a:pt x="1131059" y="1072831"/>
                  </a:lnTo>
                  <a:cubicBezTo>
                    <a:pt x="1091620" y="1056461"/>
                    <a:pt x="1078970" y="1007349"/>
                    <a:pt x="1105014" y="973120"/>
                  </a:cubicBezTo>
                  <a:cubicBezTo>
                    <a:pt x="1128083" y="942611"/>
                    <a:pt x="1151894" y="909125"/>
                    <a:pt x="1176450" y="871920"/>
                  </a:cubicBezTo>
                  <a:cubicBezTo>
                    <a:pt x="1232259" y="787090"/>
                    <a:pt x="1261280" y="688123"/>
                    <a:pt x="1261280" y="586923"/>
                  </a:cubicBezTo>
                  <a:lnTo>
                    <a:pt x="1261280" y="402382"/>
                  </a:lnTo>
                  <a:cubicBezTo>
                    <a:pt x="1261280" y="-134127"/>
                    <a:pt x="386197" y="-134127"/>
                    <a:pt x="386197" y="402382"/>
                  </a:cubicBezTo>
                  <a:lnTo>
                    <a:pt x="386197" y="586178"/>
                  </a:lnTo>
                  <a:cubicBezTo>
                    <a:pt x="386197" y="688123"/>
                    <a:pt x="415962" y="788579"/>
                    <a:pt x="471771" y="873408"/>
                  </a:cubicBezTo>
                  <a:cubicBezTo>
                    <a:pt x="497815" y="912102"/>
                    <a:pt x="522371" y="947076"/>
                    <a:pt x="546182" y="978328"/>
                  </a:cubicBezTo>
                  <a:cubicBezTo>
                    <a:pt x="571482" y="1011070"/>
                    <a:pt x="561065" y="1058693"/>
                    <a:pt x="523859" y="1076552"/>
                  </a:cubicBezTo>
                  <a:lnTo>
                    <a:pt x="0" y="1329552"/>
                  </a:ln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10355528" y="9372576"/>
              <a:ext cx="2157196" cy="2015255"/>
            </a:xfrm>
            <a:custGeom>
              <a:avLst/>
              <a:gdLst/>
              <a:ahLst/>
              <a:cxnLst/>
              <a:rect l="l" t="t" r="r" b="b"/>
              <a:pathLst>
                <a:path w="2157196" h="2015255" extrusionOk="0">
                  <a:moveTo>
                    <a:pt x="2157197" y="2015256"/>
                  </a:moveTo>
                  <a:lnTo>
                    <a:pt x="2157197" y="1821041"/>
                  </a:lnTo>
                  <a:cubicBezTo>
                    <a:pt x="2157197" y="1685612"/>
                    <a:pt x="2076088" y="1564321"/>
                    <a:pt x="1951076" y="1512233"/>
                  </a:cubicBezTo>
                  <a:lnTo>
                    <a:pt x="1444332" y="1302391"/>
                  </a:lnTo>
                  <a:lnTo>
                    <a:pt x="1450285" y="1306856"/>
                  </a:lnTo>
                  <a:cubicBezTo>
                    <a:pt x="1404894" y="1285277"/>
                    <a:pt x="1392244" y="1227236"/>
                    <a:pt x="1422753" y="1187053"/>
                  </a:cubicBezTo>
                  <a:cubicBezTo>
                    <a:pt x="1453262" y="1146871"/>
                    <a:pt x="1482282" y="1106688"/>
                    <a:pt x="1513535" y="1059809"/>
                  </a:cubicBezTo>
                  <a:cubicBezTo>
                    <a:pt x="1581994" y="956377"/>
                    <a:pt x="1617712" y="835086"/>
                    <a:pt x="1617712" y="711562"/>
                  </a:cubicBezTo>
                  <a:lnTo>
                    <a:pt x="1617712" y="488327"/>
                  </a:lnTo>
                  <a:cubicBezTo>
                    <a:pt x="1617712" y="-162776"/>
                    <a:pt x="555856" y="-162776"/>
                    <a:pt x="555856" y="488327"/>
                  </a:cubicBezTo>
                  <a:lnTo>
                    <a:pt x="555856" y="712306"/>
                  </a:lnTo>
                  <a:cubicBezTo>
                    <a:pt x="555856" y="835086"/>
                    <a:pt x="591574" y="955633"/>
                    <a:pt x="658544" y="1058321"/>
                  </a:cubicBezTo>
                  <a:cubicBezTo>
                    <a:pt x="688309" y="1103712"/>
                    <a:pt x="716585" y="1144639"/>
                    <a:pt x="744862" y="1181100"/>
                  </a:cubicBezTo>
                  <a:cubicBezTo>
                    <a:pt x="776115" y="1222771"/>
                    <a:pt x="761232" y="1282300"/>
                    <a:pt x="712865" y="1302391"/>
                  </a:cubicBezTo>
                  <a:lnTo>
                    <a:pt x="206121" y="1512233"/>
                  </a:lnTo>
                  <a:cubicBezTo>
                    <a:pt x="81109" y="1563577"/>
                    <a:pt x="0" y="1685612"/>
                    <a:pt x="0" y="1821041"/>
                  </a:cubicBezTo>
                  <a:lnTo>
                    <a:pt x="0" y="2015256"/>
                  </a:lnTo>
                </a:path>
              </a:pathLst>
            </a:custGeom>
            <a:noFill/>
            <a:ln w="1583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8" name="Google Shape;4468;p25"/>
          <p:cNvSpPr txBox="1"/>
          <p:nvPr/>
        </p:nvSpPr>
        <p:spPr>
          <a:xfrm>
            <a:off x="6091040" y="7670555"/>
            <a:ext cx="2716652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Услуге социјалне заштите </a:t>
            </a:r>
            <a:b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 надлежности ЈЛС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8" name="Google Shape;4818;p43"/>
          <p:cNvSpPr txBox="1"/>
          <p:nvPr/>
        </p:nvSpPr>
        <p:spPr>
          <a:xfrm>
            <a:off x="2419350" y="1474037"/>
            <a:ext cx="2716652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Удео расхода за помоћ у натури и новчана давања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819" name="Google Shape;4819;p43"/>
          <p:cNvCxnSpPr/>
          <p:nvPr/>
        </p:nvCxnSpPr>
        <p:spPr>
          <a:xfrm>
            <a:off x="2419349" y="4677747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20" name="Google Shape;4820;p43"/>
          <p:cNvSpPr/>
          <p:nvPr/>
        </p:nvSpPr>
        <p:spPr>
          <a:xfrm>
            <a:off x="32172761" y="18977841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1" name="Google Shape;4821;p43"/>
          <p:cNvGrpSpPr/>
          <p:nvPr/>
        </p:nvGrpSpPr>
        <p:grpSpPr>
          <a:xfrm>
            <a:off x="29585899" y="18950798"/>
            <a:ext cx="2324104" cy="717055"/>
            <a:chOff x="29585899" y="18638260"/>
            <a:chExt cx="2324104" cy="717055"/>
          </a:xfrm>
        </p:grpSpPr>
        <p:sp>
          <p:nvSpPr>
            <p:cNvPr id="4822" name="Google Shape;4822;p43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3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3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5" name="Google Shape;4825;p43"/>
          <p:cNvGrpSpPr/>
          <p:nvPr/>
        </p:nvGrpSpPr>
        <p:grpSpPr>
          <a:xfrm>
            <a:off x="2708564" y="7050756"/>
            <a:ext cx="11894143" cy="3119236"/>
            <a:chOff x="2708564" y="7050756"/>
            <a:chExt cx="11894143" cy="3119236"/>
          </a:xfrm>
        </p:grpSpPr>
        <p:cxnSp>
          <p:nvCxnSpPr>
            <p:cNvPr id="4826" name="Google Shape;4826;p43"/>
            <p:cNvCxnSpPr/>
            <p:nvPr/>
          </p:nvCxnSpPr>
          <p:spPr>
            <a:xfrm>
              <a:off x="2708564" y="9465026"/>
              <a:ext cx="10372436" cy="12700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27" name="Google Shape;4827;p43"/>
            <p:cNvSpPr/>
            <p:nvPr/>
          </p:nvSpPr>
          <p:spPr>
            <a:xfrm>
              <a:off x="2708564" y="8247509"/>
              <a:ext cx="593364" cy="593364"/>
            </a:xfrm>
            <a:prstGeom prst="rect">
              <a:avLst/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43"/>
            <p:cNvSpPr txBox="1"/>
            <p:nvPr/>
          </p:nvSpPr>
          <p:spPr>
            <a:xfrm>
              <a:off x="3481420" y="7050756"/>
              <a:ext cx="788180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9275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45,3%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НОВЧАНА ДАВАЊА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829" name="Google Shape;4829;p43"/>
            <p:cNvCxnSpPr/>
            <p:nvPr/>
          </p:nvCxnSpPr>
          <p:spPr>
            <a:xfrm>
              <a:off x="13081000" y="9477726"/>
              <a:ext cx="1521707" cy="692266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30" name="Google Shape;4830;p43"/>
          <p:cNvGrpSpPr/>
          <p:nvPr/>
        </p:nvGrpSpPr>
        <p:grpSpPr>
          <a:xfrm>
            <a:off x="21720460" y="7050756"/>
            <a:ext cx="11894143" cy="3119236"/>
            <a:chOff x="21720460" y="7050756"/>
            <a:chExt cx="11894143" cy="3119236"/>
          </a:xfrm>
        </p:grpSpPr>
        <p:sp>
          <p:nvSpPr>
            <p:cNvPr id="4831" name="Google Shape;4831;p43"/>
            <p:cNvSpPr/>
            <p:nvPr/>
          </p:nvSpPr>
          <p:spPr>
            <a:xfrm>
              <a:off x="33021239" y="8247509"/>
              <a:ext cx="593364" cy="593364"/>
            </a:xfrm>
            <a:prstGeom prst="rect">
              <a:avLst/>
            </a:pr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43"/>
            <p:cNvSpPr txBox="1"/>
            <p:nvPr/>
          </p:nvSpPr>
          <p:spPr>
            <a:xfrm>
              <a:off x="24740238" y="7050756"/>
              <a:ext cx="7881802" cy="2595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9275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54,7%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ПОМОЋ У НАТУРИ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9275" marR="0" lvl="0" indent="0" algn="r" rtl="0">
                <a:spcBef>
                  <a:spcPts val="75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833" name="Google Shape;4833;p43"/>
            <p:cNvCxnSpPr/>
            <p:nvPr/>
          </p:nvCxnSpPr>
          <p:spPr>
            <a:xfrm flipH="1">
              <a:off x="23242167" y="9465026"/>
              <a:ext cx="10372436" cy="12700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34" name="Google Shape;4834;p43"/>
            <p:cNvCxnSpPr/>
            <p:nvPr/>
          </p:nvCxnSpPr>
          <p:spPr>
            <a:xfrm flipH="1">
              <a:off x="21720460" y="9477726"/>
              <a:ext cx="1509889" cy="692266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35" name="Google Shape;4835;p43"/>
          <p:cNvGrpSpPr/>
          <p:nvPr/>
        </p:nvGrpSpPr>
        <p:grpSpPr>
          <a:xfrm rot="10800000">
            <a:off x="13665377" y="6642715"/>
            <a:ext cx="9245246" cy="9244833"/>
            <a:chOff x="12827334" y="6642715"/>
            <a:chExt cx="9245246" cy="9244833"/>
          </a:xfrm>
        </p:grpSpPr>
        <p:sp>
          <p:nvSpPr>
            <p:cNvPr id="4836" name="Google Shape;4836;p43"/>
            <p:cNvSpPr/>
            <p:nvPr/>
          </p:nvSpPr>
          <p:spPr>
            <a:xfrm>
              <a:off x="17449726" y="6642715"/>
              <a:ext cx="4622854" cy="9044586"/>
            </a:xfrm>
            <a:custGeom>
              <a:avLst/>
              <a:gdLst/>
              <a:ahLst/>
              <a:cxnLst/>
              <a:rect l="l" t="t" r="r" b="b"/>
              <a:pathLst>
                <a:path w="4622854" h="9044586" extrusionOk="0">
                  <a:moveTo>
                    <a:pt x="0" y="0"/>
                  </a:moveTo>
                  <a:cubicBezTo>
                    <a:pt x="2290207" y="0"/>
                    <a:pt x="4235206" y="1677050"/>
                    <a:pt x="4572161" y="3942323"/>
                  </a:cubicBezTo>
                  <a:cubicBezTo>
                    <a:pt x="4909117" y="6207597"/>
                    <a:pt x="3536362" y="8378052"/>
                    <a:pt x="1345363" y="9044587"/>
                  </a:cubicBezTo>
                  <a:lnTo>
                    <a:pt x="672681" y="6833396"/>
                  </a:lnTo>
                  <a:cubicBezTo>
                    <a:pt x="1768181" y="6500128"/>
                    <a:pt x="2454558" y="5414813"/>
                    <a:pt x="2286169" y="4282264"/>
                  </a:cubicBezTo>
                  <a:cubicBezTo>
                    <a:pt x="2117603" y="3149539"/>
                    <a:pt x="1145191" y="2311102"/>
                    <a:pt x="176" y="2311102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3"/>
            <p:cNvSpPr/>
            <p:nvPr/>
          </p:nvSpPr>
          <p:spPr>
            <a:xfrm>
              <a:off x="12827334" y="6642715"/>
              <a:ext cx="5967753" cy="9244833"/>
            </a:xfrm>
            <a:custGeom>
              <a:avLst/>
              <a:gdLst/>
              <a:ahLst/>
              <a:cxnLst/>
              <a:rect l="l" t="t" r="r" b="b"/>
              <a:pathLst>
                <a:path w="5967753" h="9244833" extrusionOk="0">
                  <a:moveTo>
                    <a:pt x="5967754" y="9044587"/>
                  </a:moveTo>
                  <a:cubicBezTo>
                    <a:pt x="4231180" y="9572759"/>
                    <a:pt x="2346232" y="9035983"/>
                    <a:pt x="1148715" y="7671833"/>
                  </a:cubicBezTo>
                  <a:cubicBezTo>
                    <a:pt x="-48626" y="6307858"/>
                    <a:pt x="-337119" y="4369356"/>
                    <a:pt x="411593" y="2715834"/>
                  </a:cubicBezTo>
                  <a:cubicBezTo>
                    <a:pt x="1160304" y="1062313"/>
                    <a:pt x="2807329" y="0"/>
                    <a:pt x="4622392" y="0"/>
                  </a:cubicBezTo>
                  <a:lnTo>
                    <a:pt x="4622392" y="2311278"/>
                  </a:lnTo>
                  <a:cubicBezTo>
                    <a:pt x="3714772" y="2311278"/>
                    <a:pt x="2891260" y="2842434"/>
                    <a:pt x="2516904" y="3669107"/>
                  </a:cubicBezTo>
                  <a:cubicBezTo>
                    <a:pt x="2142549" y="4495780"/>
                    <a:pt x="2286707" y="5465207"/>
                    <a:pt x="2885466" y="6147194"/>
                  </a:cubicBezTo>
                  <a:cubicBezTo>
                    <a:pt x="3484224" y="6829181"/>
                    <a:pt x="4426610" y="7097657"/>
                    <a:pt x="5294897" y="6833571"/>
                  </a:cubicBezTo>
                  <a:lnTo>
                    <a:pt x="5967578" y="9044762"/>
                  </a:ln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8" name="Google Shape;4838;p43"/>
          <p:cNvSpPr txBox="1"/>
          <p:nvPr/>
        </p:nvSpPr>
        <p:spPr>
          <a:xfrm>
            <a:off x="2417650" y="17271782"/>
            <a:ext cx="300646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Извор: База података материјалне подршке у надлежности ЈЛС за 2024.</a:t>
            </a:r>
            <a:endParaRPr sz="32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4" name="Google Shape;4844;p44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Подршка у натури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845" name="Google Shape;4845;p44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46" name="Google Shape;4846;p44"/>
          <p:cNvSpPr txBox="1"/>
          <p:nvPr/>
        </p:nvSpPr>
        <p:spPr>
          <a:xfrm>
            <a:off x="2419349" y="3849076"/>
            <a:ext cx="314995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Највећи број општина и градова додељује помоћ у роби и </a:t>
            </a:r>
            <a:b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обезбеђује бесплатне оброке у народним кухињама</a:t>
            </a:r>
            <a:endParaRPr/>
          </a:p>
        </p:txBody>
      </p:sp>
      <p:sp>
        <p:nvSpPr>
          <p:cNvPr id="4847" name="Google Shape;4847;p44"/>
          <p:cNvSpPr/>
          <p:nvPr/>
        </p:nvSpPr>
        <p:spPr>
          <a:xfrm>
            <a:off x="32172761" y="18960271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8" name="Google Shape;4848;p44"/>
          <p:cNvGrpSpPr/>
          <p:nvPr/>
        </p:nvGrpSpPr>
        <p:grpSpPr>
          <a:xfrm>
            <a:off x="29585899" y="18933228"/>
            <a:ext cx="2324104" cy="717055"/>
            <a:chOff x="29585899" y="18638260"/>
            <a:chExt cx="2324104" cy="717055"/>
          </a:xfrm>
        </p:grpSpPr>
        <p:sp>
          <p:nvSpPr>
            <p:cNvPr id="4849" name="Google Shape;4849;p44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4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4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52" name="Google Shape;485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9349" y="6778166"/>
            <a:ext cx="31499538" cy="10851189"/>
          </a:xfrm>
          <a:prstGeom prst="rect">
            <a:avLst/>
          </a:prstGeom>
          <a:noFill/>
          <a:ln>
            <a:noFill/>
          </a:ln>
        </p:spPr>
      </p:pic>
      <p:sp>
        <p:nvSpPr>
          <p:cNvPr id="4853" name="Google Shape;4853;p44"/>
          <p:cNvSpPr txBox="1"/>
          <p:nvPr/>
        </p:nvSpPr>
        <p:spPr>
          <a:xfrm>
            <a:off x="2417650" y="18704803"/>
            <a:ext cx="300646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Извор: База података материјалне подршке у надлежности ЈЛС за 2024.</a:t>
            </a:r>
            <a:endParaRPr sz="2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9" name="Google Shape;4859;p45"/>
          <p:cNvSpPr txBox="1"/>
          <p:nvPr/>
        </p:nvSpPr>
        <p:spPr>
          <a:xfrm>
            <a:off x="2419351" y="1474037"/>
            <a:ext cx="1958524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Структура укупних расхода по групама давања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860" name="Google Shape;4860;p45"/>
          <p:cNvCxnSpPr/>
          <p:nvPr/>
        </p:nvCxnSpPr>
        <p:spPr>
          <a:xfrm>
            <a:off x="2419349" y="4677747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1" name="Google Shape;4861;p45"/>
          <p:cNvSpPr/>
          <p:nvPr/>
        </p:nvSpPr>
        <p:spPr>
          <a:xfrm>
            <a:off x="32172761" y="18977841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2" name="Google Shape;4862;p45"/>
          <p:cNvGrpSpPr/>
          <p:nvPr/>
        </p:nvGrpSpPr>
        <p:grpSpPr>
          <a:xfrm>
            <a:off x="29585899" y="18950798"/>
            <a:ext cx="2324104" cy="717055"/>
            <a:chOff x="29585899" y="18638260"/>
            <a:chExt cx="2324104" cy="717055"/>
          </a:xfrm>
        </p:grpSpPr>
        <p:sp>
          <p:nvSpPr>
            <p:cNvPr id="4863" name="Google Shape;4863;p45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5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5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6" name="Google Shape;4866;p45"/>
          <p:cNvSpPr txBox="1"/>
          <p:nvPr/>
        </p:nvSpPr>
        <p:spPr>
          <a:xfrm>
            <a:off x="2417650" y="17271782"/>
            <a:ext cx="300646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Извор: База података материјалне подршке у надлежности ЈЛС за 2024.</a:t>
            </a:r>
            <a:endParaRPr sz="32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67" name="Google Shape;4867;p45"/>
          <p:cNvGrpSpPr/>
          <p:nvPr/>
        </p:nvGrpSpPr>
        <p:grpSpPr>
          <a:xfrm>
            <a:off x="2708564" y="7050756"/>
            <a:ext cx="11894143" cy="3119236"/>
            <a:chOff x="2708564" y="7050756"/>
            <a:chExt cx="11894143" cy="3119236"/>
          </a:xfrm>
        </p:grpSpPr>
        <p:cxnSp>
          <p:nvCxnSpPr>
            <p:cNvPr id="4868" name="Google Shape;4868;p45"/>
            <p:cNvCxnSpPr/>
            <p:nvPr/>
          </p:nvCxnSpPr>
          <p:spPr>
            <a:xfrm>
              <a:off x="2708564" y="9465026"/>
              <a:ext cx="10372436" cy="12700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69" name="Google Shape;4869;p45"/>
            <p:cNvSpPr/>
            <p:nvPr/>
          </p:nvSpPr>
          <p:spPr>
            <a:xfrm>
              <a:off x="2708564" y="8247509"/>
              <a:ext cx="593364" cy="593364"/>
            </a:xfrm>
            <a:prstGeom prst="rect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45"/>
            <p:cNvSpPr txBox="1"/>
            <p:nvPr/>
          </p:nvSpPr>
          <p:spPr>
            <a:xfrm>
              <a:off x="3481420" y="7050756"/>
              <a:ext cx="788180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9275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24%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ПРОНАТАЛИТЕТНА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871" name="Google Shape;4871;p45"/>
            <p:cNvCxnSpPr/>
            <p:nvPr/>
          </p:nvCxnSpPr>
          <p:spPr>
            <a:xfrm>
              <a:off x="13081000" y="9477726"/>
              <a:ext cx="1521707" cy="692266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72" name="Google Shape;4872;p45"/>
          <p:cNvGrpSpPr/>
          <p:nvPr/>
        </p:nvGrpSpPr>
        <p:grpSpPr>
          <a:xfrm>
            <a:off x="21720460" y="7050756"/>
            <a:ext cx="11894143" cy="3119236"/>
            <a:chOff x="21720460" y="7050756"/>
            <a:chExt cx="11894143" cy="3119236"/>
          </a:xfrm>
        </p:grpSpPr>
        <p:sp>
          <p:nvSpPr>
            <p:cNvPr id="4873" name="Google Shape;4873;p45"/>
            <p:cNvSpPr/>
            <p:nvPr/>
          </p:nvSpPr>
          <p:spPr>
            <a:xfrm>
              <a:off x="33021239" y="8247509"/>
              <a:ext cx="593364" cy="593364"/>
            </a:xfrm>
            <a:prstGeom prst="rect">
              <a:avLst/>
            </a:pr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45"/>
            <p:cNvSpPr txBox="1"/>
            <p:nvPr/>
          </p:nvSpPr>
          <p:spPr>
            <a:xfrm>
              <a:off x="24740238" y="7050756"/>
              <a:ext cx="7881802" cy="2595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9275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40%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 СИРОМАШНЕ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9275" marR="0" lvl="0" indent="0" algn="r" rtl="0">
                <a:spcBef>
                  <a:spcPts val="75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4875" name="Google Shape;4875;p45"/>
            <p:cNvCxnSpPr/>
            <p:nvPr/>
          </p:nvCxnSpPr>
          <p:spPr>
            <a:xfrm flipH="1">
              <a:off x="23242167" y="9465026"/>
              <a:ext cx="10372436" cy="12700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76" name="Google Shape;4876;p45"/>
            <p:cNvCxnSpPr/>
            <p:nvPr/>
          </p:nvCxnSpPr>
          <p:spPr>
            <a:xfrm flipH="1">
              <a:off x="21720460" y="9477726"/>
              <a:ext cx="1509889" cy="692266"/>
            </a:xfrm>
            <a:prstGeom prst="straightConnector1">
              <a:avLst/>
            </a:prstGeom>
            <a:noFill/>
            <a:ln w="44450" cap="rnd" cmpd="sng">
              <a:solidFill>
                <a:srgbClr val="8C8C8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77" name="Google Shape;4877;p45"/>
          <p:cNvGrpSpPr/>
          <p:nvPr/>
        </p:nvGrpSpPr>
        <p:grpSpPr>
          <a:xfrm>
            <a:off x="2708564" y="11860968"/>
            <a:ext cx="11894143" cy="2439670"/>
            <a:chOff x="2708564" y="11860968"/>
            <a:chExt cx="11894143" cy="2439670"/>
          </a:xfrm>
        </p:grpSpPr>
        <p:sp>
          <p:nvSpPr>
            <p:cNvPr id="4878" name="Google Shape;4878;p45"/>
            <p:cNvSpPr/>
            <p:nvPr/>
          </p:nvSpPr>
          <p:spPr>
            <a:xfrm>
              <a:off x="2708564" y="13057721"/>
              <a:ext cx="593364" cy="593364"/>
            </a:xfrm>
            <a:prstGeom prst="rect">
              <a:avLst/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45"/>
            <p:cNvSpPr txBox="1"/>
            <p:nvPr/>
          </p:nvSpPr>
          <p:spPr>
            <a:xfrm>
              <a:off x="3481420" y="11860968"/>
              <a:ext cx="788180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9275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36%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КАТЕГОРИЈСКА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4880" name="Google Shape;4880;p45"/>
            <p:cNvGrpSpPr/>
            <p:nvPr/>
          </p:nvGrpSpPr>
          <p:grpSpPr>
            <a:xfrm rot="10800000" flipH="1">
              <a:off x="2708564" y="13595672"/>
              <a:ext cx="11894143" cy="704966"/>
              <a:chOff x="2708564" y="13595672"/>
              <a:chExt cx="11894143" cy="704966"/>
            </a:xfrm>
          </p:grpSpPr>
          <p:cxnSp>
            <p:nvCxnSpPr>
              <p:cNvPr id="4881" name="Google Shape;4881;p45"/>
              <p:cNvCxnSpPr/>
              <p:nvPr/>
            </p:nvCxnSpPr>
            <p:spPr>
              <a:xfrm>
                <a:off x="2708564" y="13595672"/>
                <a:ext cx="10372436" cy="12700"/>
              </a:xfrm>
              <a:prstGeom prst="straightConnector1">
                <a:avLst/>
              </a:prstGeom>
              <a:noFill/>
              <a:ln w="44450" cap="rnd" cmpd="sng">
                <a:solidFill>
                  <a:srgbClr val="8C8C8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82" name="Google Shape;4882;p45"/>
              <p:cNvCxnSpPr/>
              <p:nvPr/>
            </p:nvCxnSpPr>
            <p:spPr>
              <a:xfrm>
                <a:off x="13081000" y="13608372"/>
                <a:ext cx="1521707" cy="692266"/>
              </a:xfrm>
              <a:prstGeom prst="straightConnector1">
                <a:avLst/>
              </a:prstGeom>
              <a:noFill/>
              <a:ln w="44450" cap="rnd" cmpd="sng">
                <a:solidFill>
                  <a:srgbClr val="8C8C8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883" name="Google Shape;4883;p45"/>
          <p:cNvSpPr/>
          <p:nvPr/>
        </p:nvSpPr>
        <p:spPr>
          <a:xfrm>
            <a:off x="18047334" y="6577782"/>
            <a:ext cx="4629237" cy="8373642"/>
          </a:xfrm>
          <a:custGeom>
            <a:avLst/>
            <a:gdLst/>
            <a:ahLst/>
            <a:cxnLst/>
            <a:rect l="l" t="t" r="r" b="b"/>
            <a:pathLst>
              <a:path w="4629237" h="8373642" extrusionOk="0">
                <a:moveTo>
                  <a:pt x="0" y="0"/>
                </a:moveTo>
                <a:cubicBezTo>
                  <a:pt x="2005406" y="0"/>
                  <a:pt x="3782577" y="1291337"/>
                  <a:pt x="4402398" y="3198450"/>
                </a:cubicBezTo>
                <a:cubicBezTo>
                  <a:pt x="5022043" y="5105562"/>
                  <a:pt x="4343141" y="7195017"/>
                  <a:pt x="2720881" y="8373643"/>
                </a:cubicBezTo>
                <a:lnTo>
                  <a:pt x="1360441" y="6501170"/>
                </a:lnTo>
                <a:cubicBezTo>
                  <a:pt x="2171571" y="5911769"/>
                  <a:pt x="2511109" y="4867129"/>
                  <a:pt x="2201287" y="3913573"/>
                </a:cubicBezTo>
                <a:cubicBezTo>
                  <a:pt x="1891465" y="2960017"/>
                  <a:pt x="1002791" y="2314348"/>
                  <a:pt x="176" y="2314348"/>
                </a:cubicBezTo>
                <a:lnTo>
                  <a:pt x="176" y="0"/>
                </a:lnTo>
                <a:close/>
              </a:path>
            </a:pathLst>
          </a:custGeom>
          <a:solidFill>
            <a:srgbClr val="214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4" name="Google Shape;4884;p45"/>
          <p:cNvSpPr/>
          <p:nvPr/>
        </p:nvSpPr>
        <p:spPr>
          <a:xfrm>
            <a:off x="13418437" y="10915997"/>
            <a:ext cx="7349777" cy="4919463"/>
          </a:xfrm>
          <a:custGeom>
            <a:avLst/>
            <a:gdLst/>
            <a:ahLst/>
            <a:cxnLst/>
            <a:rect l="l" t="t" r="r" b="b"/>
            <a:pathLst>
              <a:path w="7349777" h="4919463" extrusionOk="0">
                <a:moveTo>
                  <a:pt x="7349778" y="4035427"/>
                </a:moveTo>
                <a:cubicBezTo>
                  <a:pt x="5899133" y="5089385"/>
                  <a:pt x="3970216" y="5210712"/>
                  <a:pt x="2398948" y="4346832"/>
                </a:cubicBezTo>
                <a:cubicBezTo>
                  <a:pt x="827681" y="3483127"/>
                  <a:pt x="-103369" y="1789479"/>
                  <a:pt x="9166" y="0"/>
                </a:cubicBezTo>
                <a:lnTo>
                  <a:pt x="2318943" y="145240"/>
                </a:lnTo>
                <a:cubicBezTo>
                  <a:pt x="2262676" y="1040067"/>
                  <a:pt x="2728113" y="1886892"/>
                  <a:pt x="3513922" y="2318744"/>
                </a:cubicBezTo>
                <a:cubicBezTo>
                  <a:pt x="4299556" y="2750596"/>
                  <a:pt x="5264015" y="2689933"/>
                  <a:pt x="5989337" y="2162954"/>
                </a:cubicBezTo>
                <a:lnTo>
                  <a:pt x="7349778" y="4035427"/>
                </a:lnTo>
                <a:close/>
              </a:path>
            </a:pathLst>
          </a:custGeom>
          <a:solidFill>
            <a:srgbClr val="56BE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5" name="Google Shape;4885;p45"/>
          <p:cNvSpPr/>
          <p:nvPr/>
        </p:nvSpPr>
        <p:spPr>
          <a:xfrm>
            <a:off x="13427603" y="6577782"/>
            <a:ext cx="4619730" cy="4483632"/>
          </a:xfrm>
          <a:custGeom>
            <a:avLst/>
            <a:gdLst/>
            <a:ahLst/>
            <a:cxnLst/>
            <a:rect l="l" t="t" r="r" b="b"/>
            <a:pathLst>
              <a:path w="4619730" h="4483632" extrusionOk="0">
                <a:moveTo>
                  <a:pt x="0" y="4338216"/>
                </a:moveTo>
                <a:cubicBezTo>
                  <a:pt x="153505" y="1899376"/>
                  <a:pt x="2176142" y="0"/>
                  <a:pt x="4619731" y="0"/>
                </a:cubicBezTo>
                <a:lnTo>
                  <a:pt x="4619731" y="2314524"/>
                </a:lnTo>
                <a:cubicBezTo>
                  <a:pt x="3397849" y="2314524"/>
                  <a:pt x="2386618" y="3264212"/>
                  <a:pt x="2309778" y="4483632"/>
                </a:cubicBezTo>
                <a:lnTo>
                  <a:pt x="0" y="4338216"/>
                </a:ln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Google Shape;4891;p46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Индикатори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892" name="Google Shape;4892;p46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93" name="Google Shape;4893;p46"/>
          <p:cNvSpPr txBox="1"/>
          <p:nvPr/>
        </p:nvSpPr>
        <p:spPr>
          <a:xfrm>
            <a:off x="2657111" y="6336639"/>
            <a:ext cx="31499539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 нивоу ЈЛС израчунати су индикатори величине програма,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обима интервенције и адекватности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Индикатори омогућавају поређење између ЈЛС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Истраживање није утврдило да су индикатори повољнији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развијеније или за веће општине и градове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све индикаторе материјалне подршке израђене су мапе</a:t>
            </a:r>
            <a:endParaRPr/>
          </a:p>
        </p:txBody>
      </p:sp>
      <p:sp>
        <p:nvSpPr>
          <p:cNvPr id="4894" name="Google Shape;4894;p46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5" name="Google Shape;4895;p46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896" name="Google Shape;4896;p46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6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6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p47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Тренд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905" name="Google Shape;4905;p47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06" name="Google Shape;4906;p47"/>
          <p:cNvSpPr txBox="1"/>
          <p:nvPr/>
        </p:nvSpPr>
        <p:spPr>
          <a:xfrm>
            <a:off x="2657111" y="5320976"/>
            <a:ext cx="31499539" cy="1126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Расходи за материјалну подршку у надлежности ЈЛС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су се смањили у односу на 2021.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Стопа реалног раста је - 11,6% , док се удео у БДП-у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смањио са 0,14% на 0,11%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расхода по врсти подршке и групама корисника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се није значајно променила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Умерен тренд погоршања индикатора,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услед промена обе компоненте</a:t>
            </a:r>
            <a:endParaRPr/>
          </a:p>
        </p:txBody>
      </p:sp>
      <p:sp>
        <p:nvSpPr>
          <p:cNvPr id="4907" name="Google Shape;4907;p47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8" name="Google Shape;4908;p47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909" name="Google Shape;4909;p47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7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7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" name="Google Shape;4917;p48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Препоруке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918" name="Google Shape;4918;p48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19" name="Google Shape;4919;p48"/>
          <p:cNvSpPr txBox="1"/>
          <p:nvPr/>
        </p:nvSpPr>
        <p:spPr>
          <a:xfrm>
            <a:off x="2657111" y="5260250"/>
            <a:ext cx="31499539" cy="1255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Унапређење регистра Социјална карта и СОЗИС-а </a:t>
            </a:r>
            <a:b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прикупљање података о корисницима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Даље унапређење и изградња индикатора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Прецизирање законског појма „друге врсте материјалне помоћи“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Регулисање добровољног радног ангажовања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Увођење обавезе да ЈЛС финансирају додатне стручне раднике </a:t>
            </a:r>
            <a:b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који спроводе поступак за ЈНП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Успостављање М&amp;Е механизама</a:t>
            </a:r>
            <a:endParaRPr/>
          </a:p>
          <a:p>
            <a:pPr marL="620775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5400"/>
              <a:buFont typeface="Arial"/>
              <a:buChar char="•"/>
            </a:pPr>
            <a:r>
              <a:rPr lang="ru-RU" sz="54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Међусекторски приступ систему МП</a:t>
            </a: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0" name="Google Shape;4920;p48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1" name="Google Shape;4921;p48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922" name="Google Shape;4922;p48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8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8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0" name="Google Shape;4930;p49"/>
          <p:cNvGrpSpPr/>
          <p:nvPr/>
        </p:nvGrpSpPr>
        <p:grpSpPr>
          <a:xfrm>
            <a:off x="324443" y="4963538"/>
            <a:ext cx="36575957" cy="9656310"/>
            <a:chOff x="324443" y="4963538"/>
            <a:chExt cx="36575957" cy="9656310"/>
          </a:xfrm>
        </p:grpSpPr>
        <p:sp>
          <p:nvSpPr>
            <p:cNvPr id="4931" name="Google Shape;4931;p49"/>
            <p:cNvSpPr/>
            <p:nvPr/>
          </p:nvSpPr>
          <p:spPr>
            <a:xfrm>
              <a:off x="324443" y="4963538"/>
              <a:ext cx="36575957" cy="9656310"/>
            </a:xfrm>
            <a:custGeom>
              <a:avLst/>
              <a:gdLst/>
              <a:ahLst/>
              <a:cxnLst/>
              <a:rect l="l" t="t" r="r" b="b"/>
              <a:pathLst>
                <a:path w="36575957" h="9656310" extrusionOk="0">
                  <a:moveTo>
                    <a:pt x="36575016" y="9360765"/>
                  </a:moveTo>
                  <a:cubicBezTo>
                    <a:pt x="36555188" y="9708799"/>
                    <a:pt x="36466904" y="9653268"/>
                    <a:pt x="36060112" y="9652792"/>
                  </a:cubicBezTo>
                  <a:lnTo>
                    <a:pt x="885544" y="9652792"/>
                  </a:lnTo>
                  <a:cubicBezTo>
                    <a:pt x="-139701" y="9652792"/>
                    <a:pt x="7303" y="9741374"/>
                    <a:pt x="7303" y="8970887"/>
                  </a:cubicBezTo>
                  <a:lnTo>
                    <a:pt x="7303" y="684880"/>
                  </a:lnTo>
                  <a:cubicBezTo>
                    <a:pt x="7303" y="-85487"/>
                    <a:pt x="-139701" y="3097"/>
                    <a:pt x="885544" y="3097"/>
                  </a:cubicBezTo>
                  <a:lnTo>
                    <a:pt x="36059064" y="3097"/>
                  </a:lnTo>
                  <a:cubicBezTo>
                    <a:pt x="36621636" y="58"/>
                    <a:pt x="36575016" y="112492"/>
                    <a:pt x="36575016" y="494084"/>
                  </a:cubicBezTo>
                  <a:lnTo>
                    <a:pt x="36575016" y="9360860"/>
                  </a:lnTo>
                  <a:close/>
                </a:path>
              </a:pathLst>
            </a:custGeom>
            <a:gradFill>
              <a:gsLst>
                <a:gs pos="0">
                  <a:srgbClr val="DEDFE0">
                    <a:alpha val="0"/>
                  </a:srgbClr>
                </a:gs>
                <a:gs pos="50000">
                  <a:srgbClr val="DFE0E1">
                    <a:alpha val="49803"/>
                  </a:srgbClr>
                </a:gs>
                <a:gs pos="100000">
                  <a:srgbClr val="E0E1E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2" name="Google Shape;4932;p49"/>
            <p:cNvPicPr preferRelativeResize="0"/>
            <p:nvPr/>
          </p:nvPicPr>
          <p:blipFill rotWithShape="1">
            <a:blip r:embed="rId3">
              <a:alphaModFix amt="49000"/>
            </a:blip>
            <a:srcRect/>
            <a:stretch/>
          </p:blipFill>
          <p:spPr>
            <a:xfrm>
              <a:off x="6091040" y="5876924"/>
              <a:ext cx="15240000" cy="7972425"/>
            </a:xfrm>
            <a:custGeom>
              <a:avLst/>
              <a:gdLst/>
              <a:ahLst/>
              <a:cxnLst/>
              <a:rect l="l" t="t" r="r" b="b"/>
              <a:pathLst>
                <a:path w="15240000" h="7972425" extrusionOk="0">
                  <a:moveTo>
                    <a:pt x="240" y="96"/>
                  </a:moveTo>
                  <a:lnTo>
                    <a:pt x="15240240" y="96"/>
                  </a:lnTo>
                  <a:lnTo>
                    <a:pt x="15240240" y="7972521"/>
                  </a:lnTo>
                  <a:lnTo>
                    <a:pt x="240" y="7972521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4933" name="Google Shape;4933;p49"/>
          <p:cNvGrpSpPr/>
          <p:nvPr/>
        </p:nvGrpSpPr>
        <p:grpSpPr>
          <a:xfrm>
            <a:off x="30610492" y="18825619"/>
            <a:ext cx="4372164" cy="654558"/>
            <a:chOff x="30610492" y="18825619"/>
            <a:chExt cx="4372164" cy="654558"/>
          </a:xfrm>
        </p:grpSpPr>
        <p:sp>
          <p:nvSpPr>
            <p:cNvPr id="4934" name="Google Shape;4934;p49"/>
            <p:cNvSpPr/>
            <p:nvPr/>
          </p:nvSpPr>
          <p:spPr>
            <a:xfrm>
              <a:off x="30610492" y="18825619"/>
              <a:ext cx="519874" cy="647509"/>
            </a:xfrm>
            <a:custGeom>
              <a:avLst/>
              <a:gdLst/>
              <a:ahLst/>
              <a:cxnLst/>
              <a:rect l="l" t="t" r="r" b="b"/>
              <a:pathLst>
                <a:path w="519874" h="647509" extrusionOk="0">
                  <a:moveTo>
                    <a:pt x="519875" y="242411"/>
                  </a:moveTo>
                  <a:cubicBezTo>
                    <a:pt x="519875" y="390239"/>
                    <a:pt x="416052" y="484727"/>
                    <a:pt x="282131" y="484727"/>
                  </a:cubicBezTo>
                  <a:cubicBezTo>
                    <a:pt x="222694" y="484727"/>
                    <a:pt x="173927" y="466439"/>
                    <a:pt x="138494" y="427863"/>
                  </a:cubicBezTo>
                  <a:lnTo>
                    <a:pt x="138494" y="647510"/>
                  </a:lnTo>
                  <a:lnTo>
                    <a:pt x="0" y="647510"/>
                  </a:lnTo>
                  <a:lnTo>
                    <a:pt x="0" y="7049"/>
                  </a:lnTo>
                  <a:lnTo>
                    <a:pt x="132112" y="7049"/>
                  </a:lnTo>
                  <a:lnTo>
                    <a:pt x="132112" y="61246"/>
                  </a:lnTo>
                  <a:cubicBezTo>
                    <a:pt x="166783" y="20098"/>
                    <a:pt x="218218" y="0"/>
                    <a:pt x="282035" y="0"/>
                  </a:cubicBezTo>
                  <a:cubicBezTo>
                    <a:pt x="416052" y="0"/>
                    <a:pt x="519875" y="94488"/>
                    <a:pt x="519875" y="242411"/>
                  </a:cubicBezTo>
                  <a:moveTo>
                    <a:pt x="379667" y="242411"/>
                  </a:moveTo>
                  <a:cubicBezTo>
                    <a:pt x="379667" y="161068"/>
                    <a:pt x="327374" y="112014"/>
                    <a:pt x="258128" y="112014"/>
                  </a:cubicBezTo>
                  <a:cubicBezTo>
                    <a:pt x="188881" y="112014"/>
                    <a:pt x="136684" y="161068"/>
                    <a:pt x="136684" y="242411"/>
                  </a:cubicBezTo>
                  <a:cubicBezTo>
                    <a:pt x="136684" y="323755"/>
                    <a:pt x="188976" y="372713"/>
                    <a:pt x="258128" y="372713"/>
                  </a:cubicBezTo>
                  <a:cubicBezTo>
                    <a:pt x="327279" y="372713"/>
                    <a:pt x="379667" y="323755"/>
                    <a:pt x="379667" y="242411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31219806" y="18825619"/>
              <a:ext cx="296322" cy="477773"/>
            </a:xfrm>
            <a:custGeom>
              <a:avLst/>
              <a:gdLst/>
              <a:ahLst/>
              <a:cxnLst/>
              <a:rect l="l" t="t" r="r" b="b"/>
              <a:pathLst>
                <a:path w="296322" h="477773" extrusionOk="0">
                  <a:moveTo>
                    <a:pt x="296323" y="0"/>
                  </a:moveTo>
                  <a:lnTo>
                    <a:pt x="296323" y="126016"/>
                  </a:lnTo>
                  <a:cubicBezTo>
                    <a:pt x="284798" y="125159"/>
                    <a:pt x="275939" y="124301"/>
                    <a:pt x="265271" y="124301"/>
                  </a:cubicBezTo>
                  <a:cubicBezTo>
                    <a:pt x="188976" y="124301"/>
                    <a:pt x="138398" y="165354"/>
                    <a:pt x="138398" y="255556"/>
                  </a:cubicBezTo>
                  <a:lnTo>
                    <a:pt x="138398" y="477774"/>
                  </a:lnTo>
                  <a:lnTo>
                    <a:pt x="0" y="477774"/>
                  </a:lnTo>
                  <a:lnTo>
                    <a:pt x="0" y="6953"/>
                  </a:lnTo>
                  <a:lnTo>
                    <a:pt x="132207" y="6953"/>
                  </a:lnTo>
                  <a:lnTo>
                    <a:pt x="132207" y="69056"/>
                  </a:lnTo>
                  <a:cubicBezTo>
                    <a:pt x="165925" y="23622"/>
                    <a:pt x="222694" y="0"/>
                    <a:pt x="296323" y="0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31558705" y="18825619"/>
              <a:ext cx="524351" cy="484632"/>
            </a:xfrm>
            <a:custGeom>
              <a:avLst/>
              <a:gdLst/>
              <a:ahLst/>
              <a:cxnLst/>
              <a:rect l="l" t="t" r="r" b="b"/>
              <a:pathLst>
                <a:path w="524351" h="484632" extrusionOk="0">
                  <a:moveTo>
                    <a:pt x="0" y="242411"/>
                  </a:moveTo>
                  <a:cubicBezTo>
                    <a:pt x="0" y="100584"/>
                    <a:pt x="110871" y="0"/>
                    <a:pt x="262604" y="0"/>
                  </a:cubicBezTo>
                  <a:cubicBezTo>
                    <a:pt x="414338" y="0"/>
                    <a:pt x="524351" y="100584"/>
                    <a:pt x="524351" y="242316"/>
                  </a:cubicBezTo>
                  <a:cubicBezTo>
                    <a:pt x="524351" y="384048"/>
                    <a:pt x="414338" y="484632"/>
                    <a:pt x="262604" y="484632"/>
                  </a:cubicBezTo>
                  <a:cubicBezTo>
                    <a:pt x="110871" y="484632"/>
                    <a:pt x="95" y="384048"/>
                    <a:pt x="95" y="242316"/>
                  </a:cubicBezTo>
                  <a:moveTo>
                    <a:pt x="384143" y="242411"/>
                  </a:moveTo>
                  <a:cubicBezTo>
                    <a:pt x="384143" y="161068"/>
                    <a:pt x="331851" y="112014"/>
                    <a:pt x="262604" y="112014"/>
                  </a:cubicBezTo>
                  <a:cubicBezTo>
                    <a:pt x="193357" y="112014"/>
                    <a:pt x="140208" y="161068"/>
                    <a:pt x="140208" y="242411"/>
                  </a:cubicBezTo>
                  <a:cubicBezTo>
                    <a:pt x="140208" y="323755"/>
                    <a:pt x="193453" y="372713"/>
                    <a:pt x="262604" y="372713"/>
                  </a:cubicBezTo>
                  <a:cubicBezTo>
                    <a:pt x="331756" y="372713"/>
                    <a:pt x="384143" y="323755"/>
                    <a:pt x="384143" y="242411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9"/>
            <p:cNvSpPr/>
            <p:nvPr/>
          </p:nvSpPr>
          <p:spPr>
            <a:xfrm>
              <a:off x="32136206" y="19140610"/>
              <a:ext cx="172116" cy="169735"/>
            </a:xfrm>
            <a:custGeom>
              <a:avLst/>
              <a:gdLst/>
              <a:ahLst/>
              <a:cxnLst/>
              <a:rect l="l" t="t" r="r" b="b"/>
              <a:pathLst>
                <a:path w="172116" h="169735" extrusionOk="0">
                  <a:moveTo>
                    <a:pt x="0" y="84011"/>
                  </a:moveTo>
                  <a:cubicBezTo>
                    <a:pt x="0" y="33242"/>
                    <a:pt x="38100" y="0"/>
                    <a:pt x="86011" y="0"/>
                  </a:cubicBezTo>
                  <a:cubicBezTo>
                    <a:pt x="133922" y="0"/>
                    <a:pt x="172117" y="33242"/>
                    <a:pt x="172117" y="84011"/>
                  </a:cubicBezTo>
                  <a:cubicBezTo>
                    <a:pt x="172117" y="134779"/>
                    <a:pt x="134017" y="169736"/>
                    <a:pt x="86011" y="169736"/>
                  </a:cubicBezTo>
                  <a:cubicBezTo>
                    <a:pt x="38005" y="169736"/>
                    <a:pt x="0" y="133826"/>
                    <a:pt x="0" y="84011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9"/>
            <p:cNvSpPr/>
            <p:nvPr/>
          </p:nvSpPr>
          <p:spPr>
            <a:xfrm>
              <a:off x="32360615" y="18825619"/>
              <a:ext cx="524351" cy="484632"/>
            </a:xfrm>
            <a:custGeom>
              <a:avLst/>
              <a:gdLst/>
              <a:ahLst/>
              <a:cxnLst/>
              <a:rect l="l" t="t" r="r" b="b"/>
              <a:pathLst>
                <a:path w="524351" h="484632" extrusionOk="0">
                  <a:moveTo>
                    <a:pt x="0" y="242411"/>
                  </a:moveTo>
                  <a:cubicBezTo>
                    <a:pt x="0" y="100584"/>
                    <a:pt x="110871" y="0"/>
                    <a:pt x="262604" y="0"/>
                  </a:cubicBezTo>
                  <a:cubicBezTo>
                    <a:pt x="414338" y="0"/>
                    <a:pt x="524351" y="100584"/>
                    <a:pt x="524351" y="242316"/>
                  </a:cubicBezTo>
                  <a:cubicBezTo>
                    <a:pt x="524351" y="384048"/>
                    <a:pt x="414338" y="484632"/>
                    <a:pt x="262604" y="484632"/>
                  </a:cubicBezTo>
                  <a:cubicBezTo>
                    <a:pt x="110871" y="484632"/>
                    <a:pt x="95" y="384048"/>
                    <a:pt x="95" y="242316"/>
                  </a:cubicBezTo>
                  <a:moveTo>
                    <a:pt x="384143" y="242411"/>
                  </a:moveTo>
                  <a:cubicBezTo>
                    <a:pt x="384143" y="161068"/>
                    <a:pt x="331851" y="112014"/>
                    <a:pt x="262604" y="112014"/>
                  </a:cubicBezTo>
                  <a:cubicBezTo>
                    <a:pt x="193357" y="112014"/>
                    <a:pt x="140208" y="161068"/>
                    <a:pt x="140208" y="242411"/>
                  </a:cubicBezTo>
                  <a:cubicBezTo>
                    <a:pt x="140208" y="323755"/>
                    <a:pt x="193453" y="372713"/>
                    <a:pt x="262604" y="372713"/>
                  </a:cubicBezTo>
                  <a:cubicBezTo>
                    <a:pt x="331756" y="372713"/>
                    <a:pt x="384143" y="323755"/>
                    <a:pt x="384143" y="242411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9"/>
            <p:cNvSpPr/>
            <p:nvPr/>
          </p:nvSpPr>
          <p:spPr>
            <a:xfrm>
              <a:off x="32972692" y="18825619"/>
              <a:ext cx="296322" cy="477773"/>
            </a:xfrm>
            <a:custGeom>
              <a:avLst/>
              <a:gdLst/>
              <a:ahLst/>
              <a:cxnLst/>
              <a:rect l="l" t="t" r="r" b="b"/>
              <a:pathLst>
                <a:path w="296322" h="477773" extrusionOk="0">
                  <a:moveTo>
                    <a:pt x="296323" y="0"/>
                  </a:moveTo>
                  <a:lnTo>
                    <a:pt x="296323" y="126016"/>
                  </a:lnTo>
                  <a:cubicBezTo>
                    <a:pt x="284797" y="125159"/>
                    <a:pt x="275939" y="124301"/>
                    <a:pt x="265271" y="124301"/>
                  </a:cubicBezTo>
                  <a:cubicBezTo>
                    <a:pt x="188976" y="124301"/>
                    <a:pt x="138398" y="165354"/>
                    <a:pt x="138398" y="255556"/>
                  </a:cubicBezTo>
                  <a:lnTo>
                    <a:pt x="138398" y="477774"/>
                  </a:lnTo>
                  <a:lnTo>
                    <a:pt x="0" y="477774"/>
                  </a:lnTo>
                  <a:lnTo>
                    <a:pt x="0" y="6953"/>
                  </a:lnTo>
                  <a:lnTo>
                    <a:pt x="132112" y="6953"/>
                  </a:lnTo>
                  <a:lnTo>
                    <a:pt x="132112" y="69056"/>
                  </a:lnTo>
                  <a:cubicBezTo>
                    <a:pt x="165830" y="23622"/>
                    <a:pt x="222599" y="0"/>
                    <a:pt x="296228" y="0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33313306" y="18825619"/>
              <a:ext cx="527875" cy="654558"/>
            </a:xfrm>
            <a:custGeom>
              <a:avLst/>
              <a:gdLst/>
              <a:ahLst/>
              <a:cxnLst/>
              <a:rect l="l" t="t" r="r" b="b"/>
              <a:pathLst>
                <a:path w="527875" h="654558" extrusionOk="0">
                  <a:moveTo>
                    <a:pt x="527875" y="7049"/>
                  </a:moveTo>
                  <a:lnTo>
                    <a:pt x="527875" y="399098"/>
                  </a:lnTo>
                  <a:cubicBezTo>
                    <a:pt x="527875" y="574072"/>
                    <a:pt x="432054" y="654558"/>
                    <a:pt x="259937" y="654558"/>
                  </a:cubicBezTo>
                  <a:cubicBezTo>
                    <a:pt x="169545" y="654558"/>
                    <a:pt x="81629" y="632746"/>
                    <a:pt x="25813" y="589788"/>
                  </a:cubicBezTo>
                  <a:lnTo>
                    <a:pt x="80772" y="491776"/>
                  </a:lnTo>
                  <a:cubicBezTo>
                    <a:pt x="121634" y="524161"/>
                    <a:pt x="188119" y="545116"/>
                    <a:pt x="249364" y="545116"/>
                  </a:cubicBezTo>
                  <a:cubicBezTo>
                    <a:pt x="346900" y="545116"/>
                    <a:pt x="389477" y="501301"/>
                    <a:pt x="389477" y="416433"/>
                  </a:cubicBezTo>
                  <a:lnTo>
                    <a:pt x="389477" y="396335"/>
                  </a:lnTo>
                  <a:cubicBezTo>
                    <a:pt x="353092" y="435769"/>
                    <a:pt x="300799" y="455009"/>
                    <a:pt x="238696" y="455009"/>
                  </a:cubicBezTo>
                  <a:cubicBezTo>
                    <a:pt x="106489" y="455009"/>
                    <a:pt x="0" y="364808"/>
                    <a:pt x="0" y="227552"/>
                  </a:cubicBezTo>
                  <a:cubicBezTo>
                    <a:pt x="0" y="90297"/>
                    <a:pt x="106489" y="0"/>
                    <a:pt x="238696" y="0"/>
                  </a:cubicBezTo>
                  <a:cubicBezTo>
                    <a:pt x="305181" y="0"/>
                    <a:pt x="360235" y="21812"/>
                    <a:pt x="396621" y="67342"/>
                  </a:cubicBezTo>
                  <a:lnTo>
                    <a:pt x="396621" y="7049"/>
                  </a:lnTo>
                  <a:lnTo>
                    <a:pt x="527875" y="7049"/>
                  </a:lnTo>
                  <a:close/>
                  <a:moveTo>
                    <a:pt x="391287" y="227552"/>
                  </a:moveTo>
                  <a:cubicBezTo>
                    <a:pt x="391287" y="158401"/>
                    <a:pt x="338899" y="112014"/>
                    <a:pt x="266224" y="112014"/>
                  </a:cubicBezTo>
                  <a:cubicBezTo>
                    <a:pt x="193548" y="112014"/>
                    <a:pt x="140208" y="158306"/>
                    <a:pt x="140208" y="227552"/>
                  </a:cubicBezTo>
                  <a:cubicBezTo>
                    <a:pt x="140208" y="296799"/>
                    <a:pt x="193453" y="343091"/>
                    <a:pt x="266224" y="343091"/>
                  </a:cubicBezTo>
                  <a:cubicBezTo>
                    <a:pt x="338995" y="343091"/>
                    <a:pt x="391287" y="296704"/>
                    <a:pt x="391287" y="227552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33942241" y="19140610"/>
              <a:ext cx="172116" cy="169735"/>
            </a:xfrm>
            <a:custGeom>
              <a:avLst/>
              <a:gdLst/>
              <a:ahLst/>
              <a:cxnLst/>
              <a:rect l="l" t="t" r="r" b="b"/>
              <a:pathLst>
                <a:path w="172116" h="169735" extrusionOk="0">
                  <a:moveTo>
                    <a:pt x="0" y="84011"/>
                  </a:moveTo>
                  <a:cubicBezTo>
                    <a:pt x="0" y="33242"/>
                    <a:pt x="38100" y="0"/>
                    <a:pt x="86011" y="0"/>
                  </a:cubicBezTo>
                  <a:cubicBezTo>
                    <a:pt x="133921" y="0"/>
                    <a:pt x="172117" y="33242"/>
                    <a:pt x="172117" y="84011"/>
                  </a:cubicBezTo>
                  <a:cubicBezTo>
                    <a:pt x="172117" y="134779"/>
                    <a:pt x="134017" y="169736"/>
                    <a:pt x="86011" y="169736"/>
                  </a:cubicBezTo>
                  <a:cubicBezTo>
                    <a:pt x="38005" y="169736"/>
                    <a:pt x="0" y="133826"/>
                    <a:pt x="0" y="84011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34213608" y="18825619"/>
              <a:ext cx="296322" cy="477773"/>
            </a:xfrm>
            <a:custGeom>
              <a:avLst/>
              <a:gdLst/>
              <a:ahLst/>
              <a:cxnLst/>
              <a:rect l="l" t="t" r="r" b="b"/>
              <a:pathLst>
                <a:path w="296322" h="477773" extrusionOk="0">
                  <a:moveTo>
                    <a:pt x="296323" y="0"/>
                  </a:moveTo>
                  <a:lnTo>
                    <a:pt x="296323" y="126016"/>
                  </a:lnTo>
                  <a:cubicBezTo>
                    <a:pt x="284797" y="125159"/>
                    <a:pt x="275939" y="124301"/>
                    <a:pt x="265271" y="124301"/>
                  </a:cubicBezTo>
                  <a:cubicBezTo>
                    <a:pt x="188976" y="124301"/>
                    <a:pt x="138398" y="165354"/>
                    <a:pt x="138398" y="255556"/>
                  </a:cubicBezTo>
                  <a:lnTo>
                    <a:pt x="138398" y="477774"/>
                  </a:lnTo>
                  <a:lnTo>
                    <a:pt x="0" y="477774"/>
                  </a:lnTo>
                  <a:lnTo>
                    <a:pt x="0" y="6953"/>
                  </a:lnTo>
                  <a:lnTo>
                    <a:pt x="132207" y="6953"/>
                  </a:lnTo>
                  <a:lnTo>
                    <a:pt x="132207" y="69056"/>
                  </a:lnTo>
                  <a:cubicBezTo>
                    <a:pt x="165926" y="23622"/>
                    <a:pt x="222695" y="0"/>
                    <a:pt x="296323" y="0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34550698" y="18825619"/>
              <a:ext cx="431958" cy="484727"/>
            </a:xfrm>
            <a:custGeom>
              <a:avLst/>
              <a:gdLst/>
              <a:ahLst/>
              <a:cxnLst/>
              <a:rect l="l" t="t" r="r" b="b"/>
              <a:pathLst>
                <a:path w="431958" h="484727" extrusionOk="0">
                  <a:moveTo>
                    <a:pt x="0" y="433959"/>
                  </a:moveTo>
                  <a:lnTo>
                    <a:pt x="46196" y="335947"/>
                  </a:lnTo>
                  <a:cubicBezTo>
                    <a:pt x="88678" y="362998"/>
                    <a:pt x="153448" y="381381"/>
                    <a:pt x="212026" y="381381"/>
                  </a:cubicBezTo>
                  <a:cubicBezTo>
                    <a:pt x="275844" y="381381"/>
                    <a:pt x="299847" y="364712"/>
                    <a:pt x="299847" y="338519"/>
                  </a:cubicBezTo>
                  <a:cubicBezTo>
                    <a:pt x="299847" y="261461"/>
                    <a:pt x="11525" y="340233"/>
                    <a:pt x="11525" y="152114"/>
                  </a:cubicBezTo>
                  <a:cubicBezTo>
                    <a:pt x="11621" y="62960"/>
                    <a:pt x="93250" y="0"/>
                    <a:pt x="232505" y="0"/>
                  </a:cubicBezTo>
                  <a:cubicBezTo>
                    <a:pt x="298132" y="0"/>
                    <a:pt x="370903" y="14859"/>
                    <a:pt x="416147" y="41053"/>
                  </a:cubicBezTo>
                  <a:lnTo>
                    <a:pt x="369951" y="138208"/>
                  </a:lnTo>
                  <a:cubicBezTo>
                    <a:pt x="322897" y="111919"/>
                    <a:pt x="275939" y="103156"/>
                    <a:pt x="232410" y="103156"/>
                  </a:cubicBezTo>
                  <a:cubicBezTo>
                    <a:pt x="170307" y="103156"/>
                    <a:pt x="143732" y="122396"/>
                    <a:pt x="143732" y="146971"/>
                  </a:cubicBezTo>
                  <a:cubicBezTo>
                    <a:pt x="143732" y="227457"/>
                    <a:pt x="431959" y="149543"/>
                    <a:pt x="431959" y="335090"/>
                  </a:cubicBezTo>
                  <a:cubicBezTo>
                    <a:pt x="431959" y="422624"/>
                    <a:pt x="349472" y="484727"/>
                    <a:pt x="206692" y="484727"/>
                  </a:cubicBezTo>
                  <a:cubicBezTo>
                    <a:pt x="126016" y="484727"/>
                    <a:pt x="44386" y="462820"/>
                    <a:pt x="0" y="433959"/>
                  </a:cubicBezTo>
                </a:path>
              </a:pathLst>
            </a:custGeom>
            <a:solidFill>
              <a:srgbClr val="BA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4" name="Google Shape;4944;p49"/>
          <p:cNvSpPr txBox="1"/>
          <p:nvPr/>
        </p:nvSpPr>
        <p:spPr>
          <a:xfrm>
            <a:off x="6091040" y="6967351"/>
            <a:ext cx="27166529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Социјална и </a:t>
            </a:r>
            <a:b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дечија заштита </a:t>
            </a:r>
            <a:b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 надлежности ЈЛСЛС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45" name="Google Shape;4945;p49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6" name="Google Shape;4946;p49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947" name="Google Shape;4947;p49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9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0" name="Google Shape;4950;p49"/>
          <p:cNvGrpSpPr/>
          <p:nvPr/>
        </p:nvGrpSpPr>
        <p:grpSpPr>
          <a:xfrm>
            <a:off x="9870748" y="6242168"/>
            <a:ext cx="5873627" cy="6106707"/>
            <a:chOff x="9870748" y="6242168"/>
            <a:chExt cx="5873627" cy="6106707"/>
          </a:xfrm>
        </p:grpSpPr>
        <p:sp>
          <p:nvSpPr>
            <p:cNvPr id="4951" name="Google Shape;4951;p49"/>
            <p:cNvSpPr/>
            <p:nvPr/>
          </p:nvSpPr>
          <p:spPr>
            <a:xfrm>
              <a:off x="11832109" y="6628602"/>
              <a:ext cx="1950905" cy="2396154"/>
            </a:xfrm>
            <a:custGeom>
              <a:avLst/>
              <a:gdLst/>
              <a:ahLst/>
              <a:cxnLst/>
              <a:rect l="l" t="t" r="r" b="b"/>
              <a:pathLst>
                <a:path w="1950905" h="2396154" extrusionOk="0">
                  <a:moveTo>
                    <a:pt x="5664" y="2396154"/>
                  </a:moveTo>
                  <a:cubicBezTo>
                    <a:pt x="1743" y="2318170"/>
                    <a:pt x="0" y="2238444"/>
                    <a:pt x="0" y="2158282"/>
                  </a:cubicBezTo>
                  <a:cubicBezTo>
                    <a:pt x="0" y="966304"/>
                    <a:pt x="436972" y="0"/>
                    <a:pt x="975453" y="0"/>
                  </a:cubicBezTo>
                  <a:cubicBezTo>
                    <a:pt x="1513934" y="0"/>
                    <a:pt x="1950905" y="966304"/>
                    <a:pt x="1950905" y="2158282"/>
                  </a:cubicBezTo>
                  <a:cubicBezTo>
                    <a:pt x="1950905" y="2238444"/>
                    <a:pt x="1949163" y="2318170"/>
                    <a:pt x="1945241" y="2396154"/>
                  </a:cubicBezTo>
                </a:path>
              </a:pathLst>
            </a:custGeom>
            <a:noFill/>
            <a:ln w="16665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2" name="Google Shape;4952;p49"/>
            <p:cNvGrpSpPr/>
            <p:nvPr/>
          </p:nvGrpSpPr>
          <p:grpSpPr>
            <a:xfrm>
              <a:off x="9870748" y="6242168"/>
              <a:ext cx="5873627" cy="6106707"/>
              <a:chOff x="9870748" y="6242168"/>
              <a:chExt cx="5873627" cy="6106707"/>
            </a:xfrm>
          </p:grpSpPr>
          <p:sp>
            <p:nvSpPr>
              <p:cNvPr id="4953" name="Google Shape;4953;p49"/>
              <p:cNvSpPr/>
              <p:nvPr/>
            </p:nvSpPr>
            <p:spPr>
              <a:xfrm>
                <a:off x="12807126" y="8662720"/>
                <a:ext cx="43566" cy="632584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632584" extrusionOk="0">
                    <a:moveTo>
                      <a:pt x="0" y="0"/>
                    </a:moveTo>
                    <a:lnTo>
                      <a:pt x="0" y="632585"/>
                    </a:lnTo>
                  </a:path>
                </a:pathLst>
              </a:custGeom>
              <a:noFill/>
              <a:ln w="16665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954" name="Google Shape;4954;p49"/>
              <p:cNvSpPr/>
              <p:nvPr/>
            </p:nvSpPr>
            <p:spPr>
              <a:xfrm>
                <a:off x="11837773" y="8610766"/>
                <a:ext cx="1939142" cy="413990"/>
              </a:xfrm>
              <a:custGeom>
                <a:avLst/>
                <a:gdLst/>
                <a:ahLst/>
                <a:cxnLst/>
                <a:rect l="l" t="t" r="r" b="b"/>
                <a:pathLst>
                  <a:path w="1939142" h="413990" extrusionOk="0">
                    <a:moveTo>
                      <a:pt x="0" y="413990"/>
                    </a:moveTo>
                    <a:cubicBezTo>
                      <a:pt x="410396" y="-137997"/>
                      <a:pt x="1528747" y="-137997"/>
                      <a:pt x="1939142" y="413990"/>
                    </a:cubicBezTo>
                  </a:path>
                </a:pathLst>
              </a:custGeom>
              <a:noFill/>
              <a:ln w="16665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9"/>
              <p:cNvSpPr/>
              <p:nvPr/>
            </p:nvSpPr>
            <p:spPr>
              <a:xfrm>
                <a:off x="9870748" y="6628602"/>
                <a:ext cx="5873627" cy="2396154"/>
              </a:xfrm>
              <a:custGeom>
                <a:avLst/>
                <a:gdLst/>
                <a:ahLst/>
                <a:cxnLst/>
                <a:rect l="l" t="t" r="r" b="b"/>
                <a:pathLst>
                  <a:path w="5873627" h="2396154" extrusionOk="0">
                    <a:moveTo>
                      <a:pt x="3912266" y="2396154"/>
                    </a:moveTo>
                    <a:cubicBezTo>
                      <a:pt x="4323098" y="1844167"/>
                      <a:pt x="5462796" y="1844167"/>
                      <a:pt x="5873628" y="2396154"/>
                    </a:cubicBezTo>
                    <a:cubicBezTo>
                      <a:pt x="5794337" y="1061279"/>
                      <a:pt x="4521761" y="0"/>
                      <a:pt x="2936814" y="0"/>
                    </a:cubicBezTo>
                    <a:cubicBezTo>
                      <a:pt x="1351867" y="0"/>
                      <a:pt x="78855" y="1061279"/>
                      <a:pt x="0" y="2396154"/>
                    </a:cubicBezTo>
                    <a:cubicBezTo>
                      <a:pt x="410396" y="1844167"/>
                      <a:pt x="1550530" y="1844167"/>
                      <a:pt x="1961361" y="2396154"/>
                    </a:cubicBezTo>
                  </a:path>
                </a:pathLst>
              </a:custGeom>
              <a:noFill/>
              <a:ln w="16665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9"/>
              <p:cNvSpPr/>
              <p:nvPr/>
            </p:nvSpPr>
            <p:spPr>
              <a:xfrm>
                <a:off x="12823681" y="6242168"/>
                <a:ext cx="43566" cy="368136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368136" extrusionOk="0">
                    <a:moveTo>
                      <a:pt x="0" y="0"/>
                    </a:moveTo>
                    <a:lnTo>
                      <a:pt x="0" y="368136"/>
                    </a:lnTo>
                  </a:path>
                </a:pathLst>
              </a:custGeom>
              <a:noFill/>
              <a:ln w="16665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grpSp>
            <p:nvGrpSpPr>
              <p:cNvPr id="4957" name="Google Shape;4957;p49"/>
              <p:cNvGrpSpPr/>
              <p:nvPr/>
            </p:nvGrpSpPr>
            <p:grpSpPr>
              <a:xfrm>
                <a:off x="11073356" y="9265243"/>
                <a:ext cx="3364707" cy="3083632"/>
                <a:chOff x="11073356" y="9265243"/>
                <a:chExt cx="3364707" cy="3083632"/>
              </a:xfrm>
            </p:grpSpPr>
            <p:sp>
              <p:nvSpPr>
                <p:cNvPr id="4958" name="Google Shape;4958;p49"/>
                <p:cNvSpPr/>
                <p:nvPr/>
              </p:nvSpPr>
              <p:spPr>
                <a:xfrm>
                  <a:off x="12464443" y="9470877"/>
                  <a:ext cx="1973620" cy="287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620" h="2877998" extrusionOk="0">
                      <a:moveTo>
                        <a:pt x="1023626" y="2140855"/>
                      </a:moveTo>
                      <a:lnTo>
                        <a:pt x="1027547" y="2139112"/>
                      </a:lnTo>
                      <a:cubicBezTo>
                        <a:pt x="1099432" y="2108616"/>
                        <a:pt x="1166089" y="2065049"/>
                        <a:pt x="1225774" y="2009720"/>
                      </a:cubicBezTo>
                      <a:cubicBezTo>
                        <a:pt x="1285025" y="1954826"/>
                        <a:pt x="1337305" y="1888170"/>
                        <a:pt x="1381307" y="1811493"/>
                      </a:cubicBezTo>
                      <a:cubicBezTo>
                        <a:pt x="1401783" y="1776204"/>
                        <a:pt x="1419645" y="1738737"/>
                        <a:pt x="1435765" y="1700398"/>
                      </a:cubicBezTo>
                      <a:cubicBezTo>
                        <a:pt x="1457112" y="1648554"/>
                        <a:pt x="1468875" y="1607602"/>
                        <a:pt x="1474103" y="1587997"/>
                      </a:cubicBezTo>
                      <a:lnTo>
                        <a:pt x="1475846" y="1581462"/>
                      </a:lnTo>
                      <a:lnTo>
                        <a:pt x="1745522" y="1677308"/>
                      </a:lnTo>
                      <a:cubicBezTo>
                        <a:pt x="1764691" y="1684279"/>
                        <a:pt x="1782989" y="1693428"/>
                        <a:pt x="1799545" y="1704755"/>
                      </a:cubicBezTo>
                      <a:cubicBezTo>
                        <a:pt x="1816536" y="1716082"/>
                        <a:pt x="1831784" y="1729588"/>
                        <a:pt x="1844854" y="1744836"/>
                      </a:cubicBezTo>
                      <a:lnTo>
                        <a:pt x="1848775" y="1749193"/>
                      </a:lnTo>
                      <a:lnTo>
                        <a:pt x="1675816" y="1922152"/>
                      </a:lnTo>
                      <a:cubicBezTo>
                        <a:pt x="1646626" y="1951341"/>
                        <a:pt x="1624407" y="1984887"/>
                        <a:pt x="1608724" y="2021919"/>
                      </a:cubicBezTo>
                      <a:cubicBezTo>
                        <a:pt x="1593475" y="2058514"/>
                        <a:pt x="1586069" y="2097289"/>
                        <a:pt x="1585633" y="2137370"/>
                      </a:cubicBezTo>
                      <a:lnTo>
                        <a:pt x="1585633" y="2840532"/>
                      </a:lnTo>
                      <a:cubicBezTo>
                        <a:pt x="1585633" y="2840532"/>
                        <a:pt x="1585633" y="2848810"/>
                        <a:pt x="1585633" y="2848810"/>
                      </a:cubicBezTo>
                      <a:lnTo>
                        <a:pt x="1586505" y="2848810"/>
                      </a:lnTo>
                      <a:cubicBezTo>
                        <a:pt x="1587812" y="2854909"/>
                        <a:pt x="1590861" y="2860573"/>
                        <a:pt x="1595218" y="2864929"/>
                      </a:cubicBezTo>
                      <a:lnTo>
                        <a:pt x="1596089" y="2866237"/>
                      </a:lnTo>
                      <a:cubicBezTo>
                        <a:pt x="1609595" y="2879742"/>
                        <a:pt x="1633121" y="2880613"/>
                        <a:pt x="1647933" y="2865365"/>
                      </a:cubicBezTo>
                      <a:lnTo>
                        <a:pt x="1649676" y="2863622"/>
                      </a:lnTo>
                      <a:lnTo>
                        <a:pt x="1649676" y="2863622"/>
                      </a:lnTo>
                      <a:cubicBezTo>
                        <a:pt x="1654904" y="2857087"/>
                        <a:pt x="1657954" y="2848810"/>
                        <a:pt x="1657954" y="2840532"/>
                      </a:cubicBezTo>
                      <a:lnTo>
                        <a:pt x="1657954" y="2139984"/>
                      </a:lnTo>
                      <a:cubicBezTo>
                        <a:pt x="1657954" y="2109487"/>
                        <a:pt x="1663617" y="2080298"/>
                        <a:pt x="1674945" y="2052415"/>
                      </a:cubicBezTo>
                      <a:lnTo>
                        <a:pt x="1675816" y="2050237"/>
                      </a:lnTo>
                      <a:cubicBezTo>
                        <a:pt x="1687579" y="2021483"/>
                        <a:pt x="1705005" y="1996214"/>
                        <a:pt x="1726789" y="1973995"/>
                      </a:cubicBezTo>
                      <a:lnTo>
                        <a:pt x="1886242" y="1814542"/>
                      </a:lnTo>
                      <a:lnTo>
                        <a:pt x="1889291" y="1824127"/>
                      </a:lnTo>
                      <a:cubicBezTo>
                        <a:pt x="1894084" y="1838068"/>
                        <a:pt x="1897569" y="1852010"/>
                        <a:pt x="1899312" y="1866387"/>
                      </a:cubicBezTo>
                      <a:cubicBezTo>
                        <a:pt x="1901490" y="1879892"/>
                        <a:pt x="1901926" y="1894704"/>
                        <a:pt x="1901490" y="1909953"/>
                      </a:cubicBezTo>
                      <a:lnTo>
                        <a:pt x="1864023" y="2840096"/>
                      </a:lnTo>
                      <a:cubicBezTo>
                        <a:pt x="1864023" y="2849681"/>
                        <a:pt x="1867072" y="2858830"/>
                        <a:pt x="1873608" y="2866237"/>
                      </a:cubicBezTo>
                      <a:cubicBezTo>
                        <a:pt x="1880143" y="2873207"/>
                        <a:pt x="1889291" y="2877564"/>
                        <a:pt x="1898876" y="2877564"/>
                      </a:cubicBezTo>
                      <a:lnTo>
                        <a:pt x="1902362" y="2877564"/>
                      </a:lnTo>
                      <a:cubicBezTo>
                        <a:pt x="1902362" y="2877564"/>
                        <a:pt x="1908461" y="2877564"/>
                        <a:pt x="1908461" y="2877564"/>
                      </a:cubicBezTo>
                      <a:lnTo>
                        <a:pt x="1908461" y="2876692"/>
                      </a:lnTo>
                      <a:cubicBezTo>
                        <a:pt x="1914560" y="2875385"/>
                        <a:pt x="1920659" y="2871900"/>
                        <a:pt x="1925016" y="2867544"/>
                      </a:cubicBezTo>
                      <a:cubicBezTo>
                        <a:pt x="1931987" y="2861008"/>
                        <a:pt x="1935908" y="2852295"/>
                        <a:pt x="1936343" y="2842710"/>
                      </a:cubicBezTo>
                      <a:lnTo>
                        <a:pt x="1973375" y="1912567"/>
                      </a:lnTo>
                      <a:cubicBezTo>
                        <a:pt x="1975989" y="1846346"/>
                        <a:pt x="1957691" y="1782303"/>
                        <a:pt x="1921095" y="1727409"/>
                      </a:cubicBezTo>
                      <a:cubicBezTo>
                        <a:pt x="1884063" y="1672951"/>
                        <a:pt x="1831784" y="1632435"/>
                        <a:pt x="1769048" y="1610216"/>
                      </a:cubicBezTo>
                      <a:lnTo>
                        <a:pt x="1406575" y="1481695"/>
                      </a:lnTo>
                      <a:cubicBezTo>
                        <a:pt x="1386970" y="1474724"/>
                        <a:pt x="1370415" y="1462090"/>
                        <a:pt x="1358652" y="1445099"/>
                      </a:cubicBezTo>
                      <a:cubicBezTo>
                        <a:pt x="1346889" y="1428108"/>
                        <a:pt x="1340354" y="1408067"/>
                        <a:pt x="1340354" y="1387591"/>
                      </a:cubicBezTo>
                      <a:lnTo>
                        <a:pt x="1340354" y="1238158"/>
                      </a:lnTo>
                      <a:lnTo>
                        <a:pt x="1342968" y="1231188"/>
                      </a:lnTo>
                      <a:cubicBezTo>
                        <a:pt x="1374772" y="1197206"/>
                        <a:pt x="1401347" y="1159303"/>
                        <a:pt x="1422695" y="1117915"/>
                      </a:cubicBezTo>
                      <a:cubicBezTo>
                        <a:pt x="1444042" y="1076091"/>
                        <a:pt x="1458855" y="1031653"/>
                        <a:pt x="1467568" y="984602"/>
                      </a:cubicBezTo>
                      <a:cubicBezTo>
                        <a:pt x="1467568" y="983730"/>
                        <a:pt x="1468875" y="981988"/>
                        <a:pt x="1470182" y="980681"/>
                      </a:cubicBezTo>
                      <a:cubicBezTo>
                        <a:pt x="1471054" y="979374"/>
                        <a:pt x="1472361" y="978502"/>
                        <a:pt x="1471925" y="978502"/>
                      </a:cubicBezTo>
                      <a:lnTo>
                        <a:pt x="1476281" y="977631"/>
                      </a:lnTo>
                      <a:cubicBezTo>
                        <a:pt x="1482381" y="977631"/>
                        <a:pt x="1488480" y="977631"/>
                        <a:pt x="1495015" y="977631"/>
                      </a:cubicBezTo>
                      <a:cubicBezTo>
                        <a:pt x="1501115" y="977195"/>
                        <a:pt x="1507214" y="976324"/>
                        <a:pt x="1513749" y="974581"/>
                      </a:cubicBezTo>
                      <a:cubicBezTo>
                        <a:pt x="1541196" y="968046"/>
                        <a:pt x="1565593" y="951491"/>
                        <a:pt x="1583455" y="928401"/>
                      </a:cubicBezTo>
                      <a:cubicBezTo>
                        <a:pt x="1601317" y="904875"/>
                        <a:pt x="1611338" y="875250"/>
                        <a:pt x="1611338" y="845625"/>
                      </a:cubicBezTo>
                      <a:lnTo>
                        <a:pt x="1611338" y="810336"/>
                      </a:lnTo>
                      <a:cubicBezTo>
                        <a:pt x="1611338" y="782889"/>
                        <a:pt x="1603060" y="756313"/>
                        <a:pt x="1587376" y="734094"/>
                      </a:cubicBezTo>
                      <a:cubicBezTo>
                        <a:pt x="1571692" y="711440"/>
                        <a:pt x="1549909" y="695320"/>
                        <a:pt x="1525076" y="686607"/>
                      </a:cubicBezTo>
                      <a:lnTo>
                        <a:pt x="1520719" y="685300"/>
                      </a:lnTo>
                      <a:lnTo>
                        <a:pt x="1520719" y="538046"/>
                      </a:lnTo>
                      <a:lnTo>
                        <a:pt x="1935908" y="693142"/>
                      </a:lnTo>
                      <a:cubicBezTo>
                        <a:pt x="1939829" y="693578"/>
                        <a:pt x="1942878" y="693578"/>
                        <a:pt x="1945928" y="693142"/>
                      </a:cubicBezTo>
                      <a:cubicBezTo>
                        <a:pt x="1948978" y="692707"/>
                        <a:pt x="1951591" y="691835"/>
                        <a:pt x="1954205" y="690528"/>
                      </a:cubicBezTo>
                      <a:lnTo>
                        <a:pt x="1958127" y="687914"/>
                      </a:lnTo>
                      <a:lnTo>
                        <a:pt x="1958127" y="687914"/>
                      </a:lnTo>
                      <a:cubicBezTo>
                        <a:pt x="1958127" y="687914"/>
                        <a:pt x="1960305" y="684865"/>
                        <a:pt x="1961176" y="683558"/>
                      </a:cubicBezTo>
                      <a:cubicBezTo>
                        <a:pt x="1963354" y="680508"/>
                        <a:pt x="1965097" y="677023"/>
                        <a:pt x="1967711" y="672230"/>
                      </a:cubicBezTo>
                      <a:cubicBezTo>
                        <a:pt x="1969889" y="665695"/>
                        <a:pt x="1970761" y="660467"/>
                        <a:pt x="1970325" y="655675"/>
                      </a:cubicBezTo>
                      <a:cubicBezTo>
                        <a:pt x="1970325" y="650447"/>
                        <a:pt x="1969018" y="645219"/>
                        <a:pt x="1966404" y="640862"/>
                      </a:cubicBezTo>
                      <a:cubicBezTo>
                        <a:pt x="1963790" y="636070"/>
                        <a:pt x="1959869" y="631713"/>
                        <a:pt x="1954641" y="628228"/>
                      </a:cubicBezTo>
                      <a:cubicBezTo>
                        <a:pt x="1949413" y="624743"/>
                        <a:pt x="1943314" y="621258"/>
                        <a:pt x="1935908" y="618208"/>
                      </a:cubicBezTo>
                      <a:lnTo>
                        <a:pt x="1520719" y="462240"/>
                      </a:lnTo>
                      <a:lnTo>
                        <a:pt x="1520719" y="401247"/>
                      </a:lnTo>
                      <a:cubicBezTo>
                        <a:pt x="1520719" y="346789"/>
                        <a:pt x="1506778" y="294073"/>
                        <a:pt x="1479331" y="245279"/>
                      </a:cubicBezTo>
                      <a:cubicBezTo>
                        <a:pt x="1474975" y="237437"/>
                        <a:pt x="1469311" y="230031"/>
                        <a:pt x="1463648" y="222625"/>
                      </a:cubicBezTo>
                      <a:cubicBezTo>
                        <a:pt x="1460598" y="218704"/>
                        <a:pt x="1457984" y="215218"/>
                        <a:pt x="1455370" y="211297"/>
                      </a:cubicBezTo>
                      <a:lnTo>
                        <a:pt x="1454498" y="209990"/>
                      </a:lnTo>
                      <a:cubicBezTo>
                        <a:pt x="1426180" y="170780"/>
                        <a:pt x="1395248" y="138977"/>
                        <a:pt x="1360395" y="113708"/>
                      </a:cubicBezTo>
                      <a:cubicBezTo>
                        <a:pt x="1310293" y="77113"/>
                        <a:pt x="1252786" y="48795"/>
                        <a:pt x="1188743" y="29189"/>
                      </a:cubicBezTo>
                      <a:cubicBezTo>
                        <a:pt x="1124700" y="9585"/>
                        <a:pt x="1056737" y="0"/>
                        <a:pt x="986595" y="0"/>
                      </a:cubicBezTo>
                      <a:cubicBezTo>
                        <a:pt x="916453" y="0"/>
                        <a:pt x="848489" y="10020"/>
                        <a:pt x="784447" y="29189"/>
                      </a:cubicBezTo>
                      <a:cubicBezTo>
                        <a:pt x="720404" y="48795"/>
                        <a:pt x="662896" y="77113"/>
                        <a:pt x="612795" y="113708"/>
                      </a:cubicBezTo>
                      <a:cubicBezTo>
                        <a:pt x="577942" y="139413"/>
                        <a:pt x="547445" y="170780"/>
                        <a:pt x="519127" y="209554"/>
                      </a:cubicBezTo>
                      <a:cubicBezTo>
                        <a:pt x="518691" y="210426"/>
                        <a:pt x="518256" y="210862"/>
                        <a:pt x="517820" y="211733"/>
                      </a:cubicBezTo>
                      <a:cubicBezTo>
                        <a:pt x="515206" y="215654"/>
                        <a:pt x="512156" y="219139"/>
                        <a:pt x="509542" y="222625"/>
                      </a:cubicBezTo>
                      <a:cubicBezTo>
                        <a:pt x="503879" y="229595"/>
                        <a:pt x="498215" y="237002"/>
                        <a:pt x="493858" y="245279"/>
                      </a:cubicBezTo>
                      <a:cubicBezTo>
                        <a:pt x="466412" y="294509"/>
                        <a:pt x="452470" y="346789"/>
                        <a:pt x="452470" y="401247"/>
                      </a:cubicBezTo>
                      <a:lnTo>
                        <a:pt x="452470" y="685300"/>
                      </a:lnTo>
                      <a:lnTo>
                        <a:pt x="448114" y="686607"/>
                      </a:lnTo>
                      <a:cubicBezTo>
                        <a:pt x="422845" y="695320"/>
                        <a:pt x="401062" y="711440"/>
                        <a:pt x="385814" y="734094"/>
                      </a:cubicBezTo>
                      <a:cubicBezTo>
                        <a:pt x="370130" y="756313"/>
                        <a:pt x="361852" y="783325"/>
                        <a:pt x="361852" y="811207"/>
                      </a:cubicBezTo>
                      <a:lnTo>
                        <a:pt x="361852" y="846060"/>
                      </a:lnTo>
                      <a:cubicBezTo>
                        <a:pt x="361852" y="875685"/>
                        <a:pt x="371872" y="905311"/>
                        <a:pt x="389735" y="928837"/>
                      </a:cubicBezTo>
                      <a:cubicBezTo>
                        <a:pt x="407597" y="952362"/>
                        <a:pt x="432430" y="968918"/>
                        <a:pt x="459441" y="975017"/>
                      </a:cubicBezTo>
                      <a:cubicBezTo>
                        <a:pt x="465976" y="976324"/>
                        <a:pt x="472075" y="977631"/>
                        <a:pt x="478175" y="978067"/>
                      </a:cubicBezTo>
                      <a:cubicBezTo>
                        <a:pt x="485145" y="978067"/>
                        <a:pt x="491245" y="978502"/>
                        <a:pt x="495165" y="978067"/>
                      </a:cubicBezTo>
                      <a:lnTo>
                        <a:pt x="500393" y="978938"/>
                      </a:lnTo>
                      <a:cubicBezTo>
                        <a:pt x="500393" y="978938"/>
                        <a:pt x="502572" y="980245"/>
                        <a:pt x="503443" y="981116"/>
                      </a:cubicBezTo>
                      <a:cubicBezTo>
                        <a:pt x="505186" y="982859"/>
                        <a:pt x="505621" y="984602"/>
                        <a:pt x="506057" y="985909"/>
                      </a:cubicBezTo>
                      <a:cubicBezTo>
                        <a:pt x="514335" y="1032089"/>
                        <a:pt x="529583" y="1076963"/>
                        <a:pt x="550930" y="1118786"/>
                      </a:cubicBezTo>
                      <a:cubicBezTo>
                        <a:pt x="571842" y="1160175"/>
                        <a:pt x="598853" y="1198513"/>
                        <a:pt x="630657" y="1232059"/>
                      </a:cubicBezTo>
                      <a:lnTo>
                        <a:pt x="633271" y="1239030"/>
                      </a:lnTo>
                      <a:lnTo>
                        <a:pt x="633271" y="1388027"/>
                      </a:lnTo>
                      <a:cubicBezTo>
                        <a:pt x="633271" y="1408503"/>
                        <a:pt x="627172" y="1428544"/>
                        <a:pt x="614973" y="1445535"/>
                      </a:cubicBezTo>
                      <a:cubicBezTo>
                        <a:pt x="602775" y="1462525"/>
                        <a:pt x="586219" y="1475160"/>
                        <a:pt x="567050" y="1482131"/>
                      </a:cubicBezTo>
                      <a:lnTo>
                        <a:pt x="204577" y="1610651"/>
                      </a:lnTo>
                      <a:cubicBezTo>
                        <a:pt x="141842" y="1632870"/>
                        <a:pt x="89562" y="1673387"/>
                        <a:pt x="52530" y="1727845"/>
                      </a:cubicBezTo>
                      <a:cubicBezTo>
                        <a:pt x="15499" y="1782303"/>
                        <a:pt x="-2363" y="1846346"/>
                        <a:pt x="251" y="1912567"/>
                      </a:cubicBezTo>
                      <a:lnTo>
                        <a:pt x="37282" y="2842710"/>
                      </a:lnTo>
                      <a:cubicBezTo>
                        <a:pt x="37282" y="2852295"/>
                        <a:pt x="41639" y="2861008"/>
                        <a:pt x="48609" y="2867544"/>
                      </a:cubicBezTo>
                      <a:cubicBezTo>
                        <a:pt x="53402" y="2871900"/>
                        <a:pt x="59065" y="2874950"/>
                        <a:pt x="65165" y="2876692"/>
                      </a:cubicBezTo>
                      <a:lnTo>
                        <a:pt x="65165" y="2877999"/>
                      </a:lnTo>
                      <a:lnTo>
                        <a:pt x="75185" y="2877999"/>
                      </a:lnTo>
                      <a:cubicBezTo>
                        <a:pt x="84770" y="2877128"/>
                        <a:pt x="93483" y="2873207"/>
                        <a:pt x="100453" y="2865801"/>
                      </a:cubicBezTo>
                      <a:cubicBezTo>
                        <a:pt x="106988" y="2858394"/>
                        <a:pt x="110038" y="2849245"/>
                        <a:pt x="110038" y="2839661"/>
                      </a:cubicBezTo>
                      <a:lnTo>
                        <a:pt x="73007" y="1909517"/>
                      </a:lnTo>
                      <a:cubicBezTo>
                        <a:pt x="72571" y="1894269"/>
                        <a:pt x="73007" y="1879892"/>
                        <a:pt x="75185" y="1865951"/>
                      </a:cubicBezTo>
                      <a:cubicBezTo>
                        <a:pt x="77363" y="1851574"/>
                        <a:pt x="80413" y="1837633"/>
                        <a:pt x="85205" y="1823691"/>
                      </a:cubicBezTo>
                      <a:lnTo>
                        <a:pt x="88255" y="1814107"/>
                      </a:lnTo>
                      <a:lnTo>
                        <a:pt x="247708" y="1973560"/>
                      </a:lnTo>
                      <a:cubicBezTo>
                        <a:pt x="269927" y="1995779"/>
                        <a:pt x="286918" y="2021483"/>
                        <a:pt x="298681" y="2049801"/>
                      </a:cubicBezTo>
                      <a:cubicBezTo>
                        <a:pt x="310444" y="2078555"/>
                        <a:pt x="316543" y="2108616"/>
                        <a:pt x="316543" y="2139984"/>
                      </a:cubicBezTo>
                      <a:lnTo>
                        <a:pt x="316543" y="2840532"/>
                      </a:lnTo>
                      <a:cubicBezTo>
                        <a:pt x="316543" y="2850117"/>
                        <a:pt x="320464" y="2859266"/>
                        <a:pt x="327870" y="2867107"/>
                      </a:cubicBezTo>
                      <a:cubicBezTo>
                        <a:pt x="341812" y="2879742"/>
                        <a:pt x="364902" y="2879742"/>
                        <a:pt x="378407" y="2866237"/>
                      </a:cubicBezTo>
                      <a:cubicBezTo>
                        <a:pt x="384942" y="2859266"/>
                        <a:pt x="388863" y="2850553"/>
                        <a:pt x="388863" y="2840532"/>
                      </a:cubicBezTo>
                      <a:lnTo>
                        <a:pt x="388863" y="2139984"/>
                      </a:lnTo>
                      <a:cubicBezTo>
                        <a:pt x="388863" y="2099031"/>
                        <a:pt x="381021" y="2059386"/>
                        <a:pt x="365773" y="2021919"/>
                      </a:cubicBezTo>
                      <a:cubicBezTo>
                        <a:pt x="350089" y="1984887"/>
                        <a:pt x="327870" y="1951341"/>
                        <a:pt x="298681" y="1922152"/>
                      </a:cubicBezTo>
                      <a:lnTo>
                        <a:pt x="130079" y="1753549"/>
                      </a:lnTo>
                      <a:lnTo>
                        <a:pt x="126158" y="1749628"/>
                      </a:lnTo>
                      <a:lnTo>
                        <a:pt x="130079" y="1745272"/>
                      </a:lnTo>
                      <a:cubicBezTo>
                        <a:pt x="143148" y="1730023"/>
                        <a:pt x="158397" y="1716518"/>
                        <a:pt x="175388" y="1705191"/>
                      </a:cubicBezTo>
                      <a:cubicBezTo>
                        <a:pt x="191943" y="1693863"/>
                        <a:pt x="210241" y="1684714"/>
                        <a:pt x="229410" y="1677744"/>
                      </a:cubicBezTo>
                      <a:lnTo>
                        <a:pt x="499087" y="1581897"/>
                      </a:lnTo>
                      <a:lnTo>
                        <a:pt x="500829" y="1588432"/>
                      </a:lnTo>
                      <a:cubicBezTo>
                        <a:pt x="504750" y="1603681"/>
                        <a:pt x="515642" y="1645069"/>
                        <a:pt x="539168" y="1700834"/>
                      </a:cubicBezTo>
                      <a:cubicBezTo>
                        <a:pt x="555287" y="1739172"/>
                        <a:pt x="573585" y="1776639"/>
                        <a:pt x="593626" y="1811928"/>
                      </a:cubicBezTo>
                      <a:cubicBezTo>
                        <a:pt x="637628" y="1888605"/>
                        <a:pt x="689907" y="1955262"/>
                        <a:pt x="749158" y="2010156"/>
                      </a:cubicBezTo>
                      <a:cubicBezTo>
                        <a:pt x="808844" y="2065485"/>
                        <a:pt x="875501" y="2108616"/>
                        <a:pt x="946949" y="2139548"/>
                      </a:cubicBezTo>
                      <a:lnTo>
                        <a:pt x="987031" y="2156975"/>
                      </a:lnTo>
                      <a:moveTo>
                        <a:pt x="485145" y="904875"/>
                      </a:moveTo>
                      <a:cubicBezTo>
                        <a:pt x="482095" y="904875"/>
                        <a:pt x="479481" y="904004"/>
                        <a:pt x="476868" y="903568"/>
                      </a:cubicBezTo>
                      <a:cubicBezTo>
                        <a:pt x="465540" y="900954"/>
                        <a:pt x="455084" y="893548"/>
                        <a:pt x="446807" y="882220"/>
                      </a:cubicBezTo>
                      <a:cubicBezTo>
                        <a:pt x="439400" y="871329"/>
                        <a:pt x="435044" y="858259"/>
                        <a:pt x="435044" y="844753"/>
                      </a:cubicBezTo>
                      <a:lnTo>
                        <a:pt x="435044" y="809900"/>
                      </a:lnTo>
                      <a:cubicBezTo>
                        <a:pt x="435044" y="796395"/>
                        <a:pt x="439400" y="782889"/>
                        <a:pt x="447678" y="771997"/>
                      </a:cubicBezTo>
                      <a:cubicBezTo>
                        <a:pt x="455956" y="761106"/>
                        <a:pt x="467283" y="754135"/>
                        <a:pt x="479481" y="751957"/>
                      </a:cubicBezTo>
                      <a:cubicBezTo>
                        <a:pt x="486888" y="750650"/>
                        <a:pt x="494294" y="750650"/>
                        <a:pt x="501265" y="752393"/>
                      </a:cubicBezTo>
                      <a:cubicBezTo>
                        <a:pt x="506493" y="753700"/>
                        <a:pt x="511721" y="755442"/>
                        <a:pt x="516513" y="758492"/>
                      </a:cubicBezTo>
                      <a:cubicBezTo>
                        <a:pt x="524791" y="763284"/>
                        <a:pt x="534811" y="764591"/>
                        <a:pt x="543960" y="762413"/>
                      </a:cubicBezTo>
                      <a:cubicBezTo>
                        <a:pt x="553109" y="759799"/>
                        <a:pt x="561386" y="753700"/>
                        <a:pt x="565743" y="745858"/>
                      </a:cubicBezTo>
                      <a:cubicBezTo>
                        <a:pt x="570535" y="737580"/>
                        <a:pt x="571842" y="727560"/>
                        <a:pt x="569664" y="718411"/>
                      </a:cubicBezTo>
                      <a:cubicBezTo>
                        <a:pt x="567050" y="709262"/>
                        <a:pt x="561386" y="701420"/>
                        <a:pt x="552237" y="696192"/>
                      </a:cubicBezTo>
                      <a:cubicBezTo>
                        <a:pt x="548317" y="694013"/>
                        <a:pt x="544831" y="691835"/>
                        <a:pt x="541346" y="690528"/>
                      </a:cubicBezTo>
                      <a:cubicBezTo>
                        <a:pt x="537861" y="689221"/>
                        <a:pt x="533940" y="687478"/>
                        <a:pt x="529583" y="685736"/>
                      </a:cubicBezTo>
                      <a:lnTo>
                        <a:pt x="525226" y="684429"/>
                      </a:lnTo>
                      <a:lnTo>
                        <a:pt x="525226" y="399940"/>
                      </a:lnTo>
                      <a:cubicBezTo>
                        <a:pt x="525226" y="311936"/>
                        <a:pt x="573149" y="229595"/>
                        <a:pt x="661589" y="166860"/>
                      </a:cubicBezTo>
                      <a:cubicBezTo>
                        <a:pt x="748722" y="104995"/>
                        <a:pt x="864173" y="71014"/>
                        <a:pt x="987031" y="71014"/>
                      </a:cubicBezTo>
                      <a:cubicBezTo>
                        <a:pt x="1109888" y="71014"/>
                        <a:pt x="1225339" y="104995"/>
                        <a:pt x="1312472" y="166860"/>
                      </a:cubicBezTo>
                      <a:cubicBezTo>
                        <a:pt x="1400476" y="229160"/>
                        <a:pt x="1448399" y="311936"/>
                        <a:pt x="1448399" y="399940"/>
                      </a:cubicBezTo>
                      <a:lnTo>
                        <a:pt x="1448399" y="461804"/>
                      </a:lnTo>
                      <a:lnTo>
                        <a:pt x="1444042" y="463111"/>
                      </a:lnTo>
                      <a:cubicBezTo>
                        <a:pt x="1389584" y="480538"/>
                        <a:pt x="1278054" y="509728"/>
                        <a:pt x="1142563" y="509728"/>
                      </a:cubicBezTo>
                      <a:cubicBezTo>
                        <a:pt x="1105531" y="509728"/>
                        <a:pt x="1068935" y="507549"/>
                        <a:pt x="1033647" y="502757"/>
                      </a:cubicBezTo>
                      <a:cubicBezTo>
                        <a:pt x="904690" y="486637"/>
                        <a:pt x="789675" y="440893"/>
                        <a:pt x="691650" y="367701"/>
                      </a:cubicBezTo>
                      <a:cubicBezTo>
                        <a:pt x="683808" y="362037"/>
                        <a:pt x="674223" y="359423"/>
                        <a:pt x="665075" y="360730"/>
                      </a:cubicBezTo>
                      <a:cubicBezTo>
                        <a:pt x="655490" y="362037"/>
                        <a:pt x="646777" y="367265"/>
                        <a:pt x="641113" y="374671"/>
                      </a:cubicBezTo>
                      <a:cubicBezTo>
                        <a:pt x="635449" y="382513"/>
                        <a:pt x="632836" y="392098"/>
                        <a:pt x="634142" y="401683"/>
                      </a:cubicBezTo>
                      <a:cubicBezTo>
                        <a:pt x="635449" y="411267"/>
                        <a:pt x="640677" y="419980"/>
                        <a:pt x="648084" y="425644"/>
                      </a:cubicBezTo>
                      <a:cubicBezTo>
                        <a:pt x="716047" y="476617"/>
                        <a:pt x="793160" y="516262"/>
                        <a:pt x="876372" y="542838"/>
                      </a:cubicBezTo>
                      <a:cubicBezTo>
                        <a:pt x="980931" y="575948"/>
                        <a:pt x="1094640" y="588583"/>
                        <a:pt x="1215319" y="580305"/>
                      </a:cubicBezTo>
                      <a:cubicBezTo>
                        <a:pt x="1252786" y="577691"/>
                        <a:pt x="1291124" y="572899"/>
                        <a:pt x="1329027" y="565928"/>
                      </a:cubicBezTo>
                      <a:cubicBezTo>
                        <a:pt x="1367365" y="558958"/>
                        <a:pt x="1404833" y="550244"/>
                        <a:pt x="1440122" y="540224"/>
                      </a:cubicBezTo>
                      <a:lnTo>
                        <a:pt x="1447964" y="538046"/>
                      </a:lnTo>
                      <a:lnTo>
                        <a:pt x="1447964" y="682686"/>
                      </a:lnTo>
                      <a:lnTo>
                        <a:pt x="1443171" y="683558"/>
                      </a:lnTo>
                      <a:cubicBezTo>
                        <a:pt x="1443171" y="683558"/>
                        <a:pt x="1439250" y="684429"/>
                        <a:pt x="1437507" y="684865"/>
                      </a:cubicBezTo>
                      <a:lnTo>
                        <a:pt x="1429230" y="686607"/>
                      </a:lnTo>
                      <a:cubicBezTo>
                        <a:pt x="1420081" y="689221"/>
                        <a:pt x="1412239" y="695320"/>
                        <a:pt x="1407447" y="703598"/>
                      </a:cubicBezTo>
                      <a:cubicBezTo>
                        <a:pt x="1402654" y="711876"/>
                        <a:pt x="1401347" y="721896"/>
                        <a:pt x="1403961" y="731045"/>
                      </a:cubicBezTo>
                      <a:cubicBezTo>
                        <a:pt x="1406575" y="740194"/>
                        <a:pt x="1412675" y="748036"/>
                        <a:pt x="1420952" y="752828"/>
                      </a:cubicBezTo>
                      <a:cubicBezTo>
                        <a:pt x="1429230" y="757620"/>
                        <a:pt x="1438815" y="758927"/>
                        <a:pt x="1448399" y="756313"/>
                      </a:cubicBezTo>
                      <a:cubicBezTo>
                        <a:pt x="1455806" y="754135"/>
                        <a:pt x="1464083" y="752828"/>
                        <a:pt x="1472361" y="751957"/>
                      </a:cubicBezTo>
                      <a:cubicBezTo>
                        <a:pt x="1480203" y="751085"/>
                        <a:pt x="1487609" y="751085"/>
                        <a:pt x="1492401" y="751957"/>
                      </a:cubicBezTo>
                      <a:lnTo>
                        <a:pt x="1494144" y="751957"/>
                      </a:lnTo>
                      <a:cubicBezTo>
                        <a:pt x="1506342" y="754571"/>
                        <a:pt x="1517670" y="761977"/>
                        <a:pt x="1525948" y="772433"/>
                      </a:cubicBezTo>
                      <a:cubicBezTo>
                        <a:pt x="1534225" y="782889"/>
                        <a:pt x="1538582" y="795959"/>
                        <a:pt x="1538582" y="809465"/>
                      </a:cubicBezTo>
                      <a:lnTo>
                        <a:pt x="1538582" y="844753"/>
                      </a:lnTo>
                      <a:cubicBezTo>
                        <a:pt x="1538582" y="857388"/>
                        <a:pt x="1534661" y="870458"/>
                        <a:pt x="1528126" y="880478"/>
                      </a:cubicBezTo>
                      <a:lnTo>
                        <a:pt x="1527254" y="882220"/>
                      </a:lnTo>
                      <a:cubicBezTo>
                        <a:pt x="1519413" y="893112"/>
                        <a:pt x="1508956" y="900954"/>
                        <a:pt x="1497194" y="903568"/>
                      </a:cubicBezTo>
                      <a:cubicBezTo>
                        <a:pt x="1494580" y="904004"/>
                        <a:pt x="1491965" y="904439"/>
                        <a:pt x="1488916" y="904875"/>
                      </a:cubicBezTo>
                      <a:cubicBezTo>
                        <a:pt x="1486302" y="904875"/>
                        <a:pt x="1483688" y="904875"/>
                        <a:pt x="1480638" y="904875"/>
                      </a:cubicBezTo>
                      <a:cubicBezTo>
                        <a:pt x="1461469" y="903568"/>
                        <a:pt x="1441864" y="909668"/>
                        <a:pt x="1425745" y="921866"/>
                      </a:cubicBezTo>
                      <a:cubicBezTo>
                        <a:pt x="1410061" y="934065"/>
                        <a:pt x="1399169" y="951927"/>
                        <a:pt x="1395684" y="971532"/>
                      </a:cubicBezTo>
                      <a:cubicBezTo>
                        <a:pt x="1378257" y="1066942"/>
                        <a:pt x="1327284" y="1153640"/>
                        <a:pt x="1252786" y="1215940"/>
                      </a:cubicBezTo>
                      <a:cubicBezTo>
                        <a:pt x="1178287" y="1278240"/>
                        <a:pt x="1083748" y="1312221"/>
                        <a:pt x="986595" y="1312221"/>
                      </a:cubicBezTo>
                      <a:cubicBezTo>
                        <a:pt x="889442" y="1312221"/>
                        <a:pt x="794902" y="1277804"/>
                        <a:pt x="720404" y="1215940"/>
                      </a:cubicBezTo>
                      <a:cubicBezTo>
                        <a:pt x="645905" y="1153640"/>
                        <a:pt x="594933" y="1066942"/>
                        <a:pt x="577506" y="971532"/>
                      </a:cubicBezTo>
                      <a:cubicBezTo>
                        <a:pt x="574021" y="951927"/>
                        <a:pt x="563129" y="934500"/>
                        <a:pt x="547445" y="921866"/>
                      </a:cubicBezTo>
                      <a:cubicBezTo>
                        <a:pt x="531326" y="909232"/>
                        <a:pt x="512592" y="902697"/>
                        <a:pt x="492552" y="904875"/>
                      </a:cubicBezTo>
                      <a:cubicBezTo>
                        <a:pt x="489937" y="904875"/>
                        <a:pt x="487323" y="904875"/>
                        <a:pt x="484710" y="904875"/>
                      </a:cubicBezTo>
                      <a:close/>
                      <a:moveTo>
                        <a:pt x="689472" y="1462090"/>
                      </a:moveTo>
                      <a:cubicBezTo>
                        <a:pt x="700799" y="1439000"/>
                        <a:pt x="706898" y="1412860"/>
                        <a:pt x="706898" y="1387156"/>
                      </a:cubicBezTo>
                      <a:lnTo>
                        <a:pt x="706898" y="1296102"/>
                      </a:lnTo>
                      <a:lnTo>
                        <a:pt x="716483" y="1302637"/>
                      </a:lnTo>
                      <a:cubicBezTo>
                        <a:pt x="756564" y="1329212"/>
                        <a:pt x="800130" y="1350124"/>
                        <a:pt x="845875" y="1364065"/>
                      </a:cubicBezTo>
                      <a:cubicBezTo>
                        <a:pt x="936493" y="1391512"/>
                        <a:pt x="1037132" y="1391948"/>
                        <a:pt x="1129057" y="1364065"/>
                      </a:cubicBezTo>
                      <a:cubicBezTo>
                        <a:pt x="1175238" y="1350124"/>
                        <a:pt x="1218804" y="1329212"/>
                        <a:pt x="1258449" y="1302637"/>
                      </a:cubicBezTo>
                      <a:lnTo>
                        <a:pt x="1268034" y="1296102"/>
                      </a:lnTo>
                      <a:lnTo>
                        <a:pt x="1268034" y="1387156"/>
                      </a:lnTo>
                      <a:cubicBezTo>
                        <a:pt x="1268034" y="1412860"/>
                        <a:pt x="1274133" y="1439000"/>
                        <a:pt x="1285461" y="1462090"/>
                      </a:cubicBezTo>
                      <a:cubicBezTo>
                        <a:pt x="1296788" y="1485180"/>
                        <a:pt x="1313343" y="1506092"/>
                        <a:pt x="1333819" y="1522212"/>
                      </a:cubicBezTo>
                      <a:lnTo>
                        <a:pt x="1338176" y="1525697"/>
                      </a:lnTo>
                      <a:lnTo>
                        <a:pt x="1335126" y="1530489"/>
                      </a:lnTo>
                      <a:cubicBezTo>
                        <a:pt x="1297224" y="1587997"/>
                        <a:pt x="1245380" y="1635920"/>
                        <a:pt x="1184822" y="1668595"/>
                      </a:cubicBezTo>
                      <a:cubicBezTo>
                        <a:pt x="1124265" y="1701270"/>
                        <a:pt x="1055866" y="1718696"/>
                        <a:pt x="987031" y="1718696"/>
                      </a:cubicBezTo>
                      <a:cubicBezTo>
                        <a:pt x="918195" y="1718696"/>
                        <a:pt x="850232" y="1701270"/>
                        <a:pt x="789675" y="1668595"/>
                      </a:cubicBezTo>
                      <a:cubicBezTo>
                        <a:pt x="729117" y="1635920"/>
                        <a:pt x="677273" y="1588432"/>
                        <a:pt x="639370" y="1530925"/>
                      </a:cubicBezTo>
                      <a:lnTo>
                        <a:pt x="636321" y="1526132"/>
                      </a:lnTo>
                      <a:lnTo>
                        <a:pt x="640677" y="1522647"/>
                      </a:lnTo>
                      <a:cubicBezTo>
                        <a:pt x="661153" y="1506528"/>
                        <a:pt x="678144" y="1485616"/>
                        <a:pt x="689472" y="1462525"/>
                      </a:cubicBezTo>
                      <a:close/>
                      <a:moveTo>
                        <a:pt x="1212705" y="1735251"/>
                      </a:moveTo>
                      <a:cubicBezTo>
                        <a:pt x="1280233" y="1700398"/>
                        <a:pt x="1339047" y="1649426"/>
                        <a:pt x="1383485" y="1587997"/>
                      </a:cubicBezTo>
                      <a:lnTo>
                        <a:pt x="1396555" y="1594096"/>
                      </a:lnTo>
                      <a:cubicBezTo>
                        <a:pt x="1380000" y="1648554"/>
                        <a:pt x="1333384" y="1776639"/>
                        <a:pt x="1236231" y="1892962"/>
                      </a:cubicBezTo>
                      <a:cubicBezTo>
                        <a:pt x="1166524" y="1976174"/>
                        <a:pt x="1084184" y="2038038"/>
                        <a:pt x="990951" y="2075941"/>
                      </a:cubicBezTo>
                      <a:lnTo>
                        <a:pt x="983545" y="2075941"/>
                      </a:lnTo>
                      <a:cubicBezTo>
                        <a:pt x="890313" y="2038038"/>
                        <a:pt x="807972" y="1976174"/>
                        <a:pt x="738266" y="1892962"/>
                      </a:cubicBezTo>
                      <a:cubicBezTo>
                        <a:pt x="641113" y="1776639"/>
                        <a:pt x="594497" y="1648554"/>
                        <a:pt x="577942" y="1594096"/>
                      </a:cubicBezTo>
                      <a:lnTo>
                        <a:pt x="591011" y="1587997"/>
                      </a:lnTo>
                      <a:cubicBezTo>
                        <a:pt x="635449" y="1649426"/>
                        <a:pt x="694264" y="1700398"/>
                        <a:pt x="761792" y="1735251"/>
                      </a:cubicBezTo>
                      <a:cubicBezTo>
                        <a:pt x="831063" y="1771412"/>
                        <a:pt x="909047" y="1790581"/>
                        <a:pt x="987466" y="1790581"/>
                      </a:cubicBezTo>
                      <a:cubicBezTo>
                        <a:pt x="1065886" y="1790581"/>
                        <a:pt x="1143870" y="1771412"/>
                        <a:pt x="1213140" y="1735687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53975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9" name="Google Shape;4959;p49"/>
                <p:cNvSpPr/>
                <p:nvPr/>
              </p:nvSpPr>
              <p:spPr>
                <a:xfrm>
                  <a:off x="11073356" y="9265243"/>
                  <a:ext cx="1611784" cy="3050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784" h="3050957" extrusionOk="0">
                      <a:moveTo>
                        <a:pt x="1354742" y="1876407"/>
                      </a:moveTo>
                      <a:lnTo>
                        <a:pt x="1213587" y="1756599"/>
                      </a:lnTo>
                      <a:cubicBezTo>
                        <a:pt x="1210102" y="1753549"/>
                        <a:pt x="1206617" y="1751371"/>
                        <a:pt x="1202260" y="1750064"/>
                      </a:cubicBezTo>
                      <a:lnTo>
                        <a:pt x="1200517" y="1749193"/>
                      </a:lnTo>
                      <a:cubicBezTo>
                        <a:pt x="1195289" y="1747450"/>
                        <a:pt x="1190933" y="1747015"/>
                        <a:pt x="1185705" y="1747450"/>
                      </a:cubicBezTo>
                      <a:lnTo>
                        <a:pt x="1179170" y="1747450"/>
                      </a:lnTo>
                      <a:cubicBezTo>
                        <a:pt x="1179170" y="1747450"/>
                        <a:pt x="1179170" y="1626335"/>
                        <a:pt x="1179170" y="1626335"/>
                      </a:cubicBezTo>
                      <a:lnTo>
                        <a:pt x="1182219" y="1624593"/>
                      </a:lnTo>
                      <a:cubicBezTo>
                        <a:pt x="1241470" y="1585819"/>
                        <a:pt x="1293314" y="1534846"/>
                        <a:pt x="1332524" y="1476031"/>
                      </a:cubicBezTo>
                      <a:cubicBezTo>
                        <a:pt x="1372169" y="1416781"/>
                        <a:pt x="1398745" y="1350995"/>
                        <a:pt x="1411379" y="1281289"/>
                      </a:cubicBezTo>
                      <a:lnTo>
                        <a:pt x="1412250" y="1276061"/>
                      </a:lnTo>
                      <a:lnTo>
                        <a:pt x="1476728" y="1276061"/>
                      </a:lnTo>
                      <a:cubicBezTo>
                        <a:pt x="1512453" y="1276061"/>
                        <a:pt x="1546435" y="1262120"/>
                        <a:pt x="1572139" y="1236416"/>
                      </a:cubicBezTo>
                      <a:cubicBezTo>
                        <a:pt x="1597843" y="1210711"/>
                        <a:pt x="1611784" y="1177165"/>
                        <a:pt x="1611784" y="1141441"/>
                      </a:cubicBezTo>
                      <a:lnTo>
                        <a:pt x="1611784" y="997672"/>
                      </a:lnTo>
                      <a:cubicBezTo>
                        <a:pt x="1611784" y="969353"/>
                        <a:pt x="1603071" y="941907"/>
                        <a:pt x="1586080" y="918816"/>
                      </a:cubicBezTo>
                      <a:cubicBezTo>
                        <a:pt x="1569525" y="895726"/>
                        <a:pt x="1545563" y="878300"/>
                        <a:pt x="1518988" y="869586"/>
                      </a:cubicBezTo>
                      <a:lnTo>
                        <a:pt x="1514631" y="868279"/>
                      </a:lnTo>
                      <a:lnTo>
                        <a:pt x="1514631" y="861744"/>
                      </a:lnTo>
                      <a:cubicBezTo>
                        <a:pt x="1515502" y="856516"/>
                        <a:pt x="1515502" y="851288"/>
                        <a:pt x="1515938" y="846496"/>
                      </a:cubicBezTo>
                      <a:cubicBezTo>
                        <a:pt x="1515938" y="842139"/>
                        <a:pt x="1515938" y="836476"/>
                        <a:pt x="1515938" y="829941"/>
                      </a:cubicBezTo>
                      <a:cubicBezTo>
                        <a:pt x="1515938" y="731045"/>
                        <a:pt x="1489798" y="633020"/>
                        <a:pt x="1440568" y="546759"/>
                      </a:cubicBezTo>
                      <a:cubicBezTo>
                        <a:pt x="1390903" y="459626"/>
                        <a:pt x="1318582" y="385563"/>
                        <a:pt x="1231449" y="331976"/>
                      </a:cubicBezTo>
                      <a:lnTo>
                        <a:pt x="1228400" y="330234"/>
                      </a:lnTo>
                      <a:lnTo>
                        <a:pt x="1228400" y="326313"/>
                      </a:lnTo>
                      <a:cubicBezTo>
                        <a:pt x="1228400" y="326313"/>
                        <a:pt x="1228400" y="324134"/>
                        <a:pt x="1228400" y="324134"/>
                      </a:cubicBezTo>
                      <a:cubicBezTo>
                        <a:pt x="1227528" y="237873"/>
                        <a:pt x="1193982" y="156839"/>
                        <a:pt x="1132554" y="95846"/>
                      </a:cubicBezTo>
                      <a:cubicBezTo>
                        <a:pt x="1070689" y="33982"/>
                        <a:pt x="988784" y="0"/>
                        <a:pt x="901651" y="0"/>
                      </a:cubicBezTo>
                      <a:cubicBezTo>
                        <a:pt x="814519" y="0"/>
                        <a:pt x="732614" y="33982"/>
                        <a:pt x="670749" y="95846"/>
                      </a:cubicBezTo>
                      <a:cubicBezTo>
                        <a:pt x="608885" y="157275"/>
                        <a:pt x="574903" y="239615"/>
                        <a:pt x="574903" y="327184"/>
                      </a:cubicBezTo>
                      <a:lnTo>
                        <a:pt x="574903" y="330234"/>
                      </a:lnTo>
                      <a:cubicBezTo>
                        <a:pt x="574903" y="330234"/>
                        <a:pt x="571854" y="332412"/>
                        <a:pt x="571854" y="332412"/>
                      </a:cubicBezTo>
                      <a:cubicBezTo>
                        <a:pt x="484721" y="385999"/>
                        <a:pt x="412400" y="460062"/>
                        <a:pt x="362734" y="547195"/>
                      </a:cubicBezTo>
                      <a:cubicBezTo>
                        <a:pt x="313505" y="633456"/>
                        <a:pt x="287365" y="731481"/>
                        <a:pt x="287365" y="830377"/>
                      </a:cubicBezTo>
                      <a:cubicBezTo>
                        <a:pt x="287365" y="836911"/>
                        <a:pt x="287365" y="842575"/>
                        <a:pt x="287365" y="847367"/>
                      </a:cubicBezTo>
                      <a:cubicBezTo>
                        <a:pt x="287365" y="851724"/>
                        <a:pt x="287800" y="856952"/>
                        <a:pt x="288236" y="862180"/>
                      </a:cubicBezTo>
                      <a:lnTo>
                        <a:pt x="288236" y="869151"/>
                      </a:lnTo>
                      <a:cubicBezTo>
                        <a:pt x="288236" y="869151"/>
                        <a:pt x="283879" y="870458"/>
                        <a:pt x="283879" y="870458"/>
                      </a:cubicBezTo>
                      <a:cubicBezTo>
                        <a:pt x="257304" y="879171"/>
                        <a:pt x="233342" y="896597"/>
                        <a:pt x="216787" y="919688"/>
                      </a:cubicBezTo>
                      <a:cubicBezTo>
                        <a:pt x="200232" y="942778"/>
                        <a:pt x="191083" y="969789"/>
                        <a:pt x="191083" y="998543"/>
                      </a:cubicBezTo>
                      <a:lnTo>
                        <a:pt x="191083" y="1142312"/>
                      </a:lnTo>
                      <a:cubicBezTo>
                        <a:pt x="191083" y="1178472"/>
                        <a:pt x="205024" y="1212018"/>
                        <a:pt x="230728" y="1237287"/>
                      </a:cubicBezTo>
                      <a:cubicBezTo>
                        <a:pt x="255997" y="1262556"/>
                        <a:pt x="289979" y="1276933"/>
                        <a:pt x="326139" y="1276933"/>
                      </a:cubicBezTo>
                      <a:lnTo>
                        <a:pt x="390617" y="1276933"/>
                      </a:lnTo>
                      <a:lnTo>
                        <a:pt x="391488" y="1282160"/>
                      </a:lnTo>
                      <a:cubicBezTo>
                        <a:pt x="404123" y="1352302"/>
                        <a:pt x="430698" y="1417652"/>
                        <a:pt x="470344" y="1476902"/>
                      </a:cubicBezTo>
                      <a:cubicBezTo>
                        <a:pt x="509989" y="1536589"/>
                        <a:pt x="560526" y="1586254"/>
                        <a:pt x="620648" y="1625464"/>
                      </a:cubicBezTo>
                      <a:lnTo>
                        <a:pt x="623262" y="1627207"/>
                      </a:lnTo>
                      <a:lnTo>
                        <a:pt x="623262" y="1748757"/>
                      </a:lnTo>
                      <a:lnTo>
                        <a:pt x="616727" y="1748757"/>
                      </a:lnTo>
                      <a:cubicBezTo>
                        <a:pt x="611499" y="1747886"/>
                        <a:pt x="606271" y="1748757"/>
                        <a:pt x="601914" y="1750064"/>
                      </a:cubicBezTo>
                      <a:lnTo>
                        <a:pt x="596251" y="1752242"/>
                      </a:lnTo>
                      <a:lnTo>
                        <a:pt x="596251" y="1752242"/>
                      </a:lnTo>
                      <a:cubicBezTo>
                        <a:pt x="593637" y="1753985"/>
                        <a:pt x="591458" y="1755728"/>
                        <a:pt x="589280" y="1757470"/>
                      </a:cubicBezTo>
                      <a:lnTo>
                        <a:pt x="451610" y="1875100"/>
                      </a:lnTo>
                      <a:lnTo>
                        <a:pt x="195875" y="1987065"/>
                      </a:lnTo>
                      <a:cubicBezTo>
                        <a:pt x="135753" y="2013205"/>
                        <a:pt x="85216" y="2057207"/>
                        <a:pt x="49928" y="2113408"/>
                      </a:cubicBezTo>
                      <a:cubicBezTo>
                        <a:pt x="14639" y="2170045"/>
                        <a:pt x="-2352" y="2234523"/>
                        <a:pt x="262" y="2299873"/>
                      </a:cubicBezTo>
                      <a:lnTo>
                        <a:pt x="30323" y="3013927"/>
                      </a:lnTo>
                      <a:cubicBezTo>
                        <a:pt x="30323" y="3023947"/>
                        <a:pt x="35115" y="3033532"/>
                        <a:pt x="42086" y="3040066"/>
                      </a:cubicBezTo>
                      <a:cubicBezTo>
                        <a:pt x="47749" y="3045295"/>
                        <a:pt x="54720" y="3049216"/>
                        <a:pt x="62562" y="3050087"/>
                      </a:cubicBezTo>
                      <a:lnTo>
                        <a:pt x="62562" y="3050958"/>
                      </a:lnTo>
                      <a:lnTo>
                        <a:pt x="78681" y="3050087"/>
                      </a:lnTo>
                      <a:lnTo>
                        <a:pt x="78681" y="3049216"/>
                      </a:lnTo>
                      <a:cubicBezTo>
                        <a:pt x="85652" y="3047473"/>
                        <a:pt x="92187" y="3043552"/>
                        <a:pt x="97415" y="3037888"/>
                      </a:cubicBezTo>
                      <a:cubicBezTo>
                        <a:pt x="104386" y="3030046"/>
                        <a:pt x="107871" y="3020462"/>
                        <a:pt x="107435" y="3010005"/>
                      </a:cubicBezTo>
                      <a:lnTo>
                        <a:pt x="76939" y="2295516"/>
                      </a:lnTo>
                      <a:cubicBezTo>
                        <a:pt x="76067" y="2270683"/>
                        <a:pt x="78681" y="2245415"/>
                        <a:pt x="85216" y="2221017"/>
                      </a:cubicBezTo>
                      <a:cubicBezTo>
                        <a:pt x="91751" y="2196620"/>
                        <a:pt x="102207" y="2173094"/>
                        <a:pt x="115713" y="2151747"/>
                      </a:cubicBezTo>
                      <a:lnTo>
                        <a:pt x="120505" y="2144776"/>
                      </a:lnTo>
                      <a:lnTo>
                        <a:pt x="266453" y="2319913"/>
                      </a:lnTo>
                      <a:cubicBezTo>
                        <a:pt x="288672" y="2346489"/>
                        <a:pt x="305663" y="2376550"/>
                        <a:pt x="317426" y="2408789"/>
                      </a:cubicBezTo>
                      <a:cubicBezTo>
                        <a:pt x="329188" y="2441028"/>
                        <a:pt x="335288" y="2475446"/>
                        <a:pt x="335288" y="2509863"/>
                      </a:cubicBezTo>
                      <a:lnTo>
                        <a:pt x="335288" y="3011748"/>
                      </a:lnTo>
                      <a:cubicBezTo>
                        <a:pt x="335288" y="3016105"/>
                        <a:pt x="336159" y="3020897"/>
                        <a:pt x="337466" y="3024818"/>
                      </a:cubicBezTo>
                      <a:lnTo>
                        <a:pt x="332238" y="3024818"/>
                      </a:lnTo>
                      <a:lnTo>
                        <a:pt x="346615" y="3039195"/>
                      </a:lnTo>
                      <a:cubicBezTo>
                        <a:pt x="360992" y="3053572"/>
                        <a:pt x="386696" y="3053572"/>
                        <a:pt x="401073" y="3039195"/>
                      </a:cubicBezTo>
                      <a:cubicBezTo>
                        <a:pt x="408479" y="3031789"/>
                        <a:pt x="412400" y="3022204"/>
                        <a:pt x="412400" y="3011748"/>
                      </a:cubicBezTo>
                      <a:lnTo>
                        <a:pt x="412400" y="2509863"/>
                      </a:lnTo>
                      <a:cubicBezTo>
                        <a:pt x="412400" y="2466296"/>
                        <a:pt x="404994" y="2423601"/>
                        <a:pt x="389746" y="2382213"/>
                      </a:cubicBezTo>
                      <a:cubicBezTo>
                        <a:pt x="374933" y="2341261"/>
                        <a:pt x="353150" y="2303358"/>
                        <a:pt x="325267" y="2269812"/>
                      </a:cubicBezTo>
                      <a:lnTo>
                        <a:pt x="173656" y="2087704"/>
                      </a:lnTo>
                      <a:lnTo>
                        <a:pt x="178884" y="2083783"/>
                      </a:lnTo>
                      <a:cubicBezTo>
                        <a:pt x="186290" y="2078555"/>
                        <a:pt x="193697" y="2073327"/>
                        <a:pt x="201539" y="2068971"/>
                      </a:cubicBezTo>
                      <a:cubicBezTo>
                        <a:pt x="209816" y="2064178"/>
                        <a:pt x="218094" y="2060257"/>
                        <a:pt x="225936" y="2056772"/>
                      </a:cubicBezTo>
                      <a:lnTo>
                        <a:pt x="446382" y="1960490"/>
                      </a:lnTo>
                      <a:lnTo>
                        <a:pt x="522188" y="1914310"/>
                      </a:lnTo>
                      <a:lnTo>
                        <a:pt x="606707" y="1841989"/>
                      </a:lnTo>
                      <a:lnTo>
                        <a:pt x="751783" y="2043702"/>
                      </a:lnTo>
                      <a:lnTo>
                        <a:pt x="750911" y="2044573"/>
                      </a:lnTo>
                      <a:lnTo>
                        <a:pt x="799706" y="2112972"/>
                      </a:lnTo>
                      <a:lnTo>
                        <a:pt x="829331" y="2157410"/>
                      </a:lnTo>
                      <a:cubicBezTo>
                        <a:pt x="837173" y="2169173"/>
                        <a:pt x="848065" y="2179194"/>
                        <a:pt x="860263" y="2185729"/>
                      </a:cubicBezTo>
                      <a:cubicBezTo>
                        <a:pt x="864620" y="2188343"/>
                        <a:pt x="869848" y="2188778"/>
                        <a:pt x="873769" y="2189650"/>
                      </a:cubicBezTo>
                      <a:cubicBezTo>
                        <a:pt x="875512" y="2189650"/>
                        <a:pt x="877690" y="2190085"/>
                        <a:pt x="878997" y="2190521"/>
                      </a:cubicBezTo>
                      <a:cubicBezTo>
                        <a:pt x="879432" y="2190521"/>
                        <a:pt x="880304" y="2190521"/>
                        <a:pt x="881175" y="2190956"/>
                      </a:cubicBezTo>
                      <a:cubicBezTo>
                        <a:pt x="894681" y="2194006"/>
                        <a:pt x="907315" y="2194006"/>
                        <a:pt x="920821" y="2190956"/>
                      </a:cubicBezTo>
                      <a:lnTo>
                        <a:pt x="922128" y="2190956"/>
                      </a:lnTo>
                      <a:cubicBezTo>
                        <a:pt x="922128" y="2190956"/>
                        <a:pt x="926049" y="2189650"/>
                        <a:pt x="928227" y="2189650"/>
                      </a:cubicBezTo>
                      <a:cubicBezTo>
                        <a:pt x="932584" y="2188778"/>
                        <a:pt x="937376" y="2188343"/>
                        <a:pt x="941733" y="2185729"/>
                      </a:cubicBezTo>
                      <a:cubicBezTo>
                        <a:pt x="954367" y="2179194"/>
                        <a:pt x="965258" y="2169173"/>
                        <a:pt x="973100" y="2157410"/>
                      </a:cubicBezTo>
                      <a:lnTo>
                        <a:pt x="1006211" y="2107309"/>
                      </a:lnTo>
                      <a:lnTo>
                        <a:pt x="1007082" y="2107309"/>
                      </a:lnTo>
                      <a:cubicBezTo>
                        <a:pt x="1007082" y="2107309"/>
                        <a:pt x="1047163" y="2051108"/>
                        <a:pt x="1047163" y="2051108"/>
                      </a:cubicBezTo>
                      <a:lnTo>
                        <a:pt x="1051520" y="2044573"/>
                      </a:lnTo>
                      <a:lnTo>
                        <a:pt x="1050213" y="2043266"/>
                      </a:lnTo>
                      <a:lnTo>
                        <a:pt x="1191368" y="1846781"/>
                      </a:lnTo>
                      <a:lnTo>
                        <a:pt x="1195289" y="1841554"/>
                      </a:lnTo>
                      <a:lnTo>
                        <a:pt x="1339058" y="1960054"/>
                      </a:lnTo>
                      <a:lnTo>
                        <a:pt x="1346465" y="1966154"/>
                      </a:lnTo>
                      <a:lnTo>
                        <a:pt x="1394388" y="1892526"/>
                      </a:lnTo>
                      <a:lnTo>
                        <a:pt x="1355178" y="1875535"/>
                      </a:lnTo>
                      <a:close/>
                      <a:moveTo>
                        <a:pt x="699939" y="1667288"/>
                      </a:moveTo>
                      <a:lnTo>
                        <a:pt x="708216" y="1670773"/>
                      </a:lnTo>
                      <a:cubicBezTo>
                        <a:pt x="738713" y="1682972"/>
                        <a:pt x="770516" y="1692557"/>
                        <a:pt x="802756" y="1698656"/>
                      </a:cubicBezTo>
                      <a:cubicBezTo>
                        <a:pt x="866798" y="1710854"/>
                        <a:pt x="934762" y="1710854"/>
                        <a:pt x="999240" y="1698656"/>
                      </a:cubicBezTo>
                      <a:cubicBezTo>
                        <a:pt x="1031044" y="1692557"/>
                        <a:pt x="1062847" y="1682972"/>
                        <a:pt x="1093779" y="1670773"/>
                      </a:cubicBezTo>
                      <a:lnTo>
                        <a:pt x="1102057" y="1667288"/>
                      </a:lnTo>
                      <a:lnTo>
                        <a:pt x="1102057" y="1836761"/>
                      </a:lnTo>
                      <a:lnTo>
                        <a:pt x="1100314" y="1842861"/>
                      </a:lnTo>
                      <a:lnTo>
                        <a:pt x="908622" y="2115587"/>
                      </a:lnTo>
                      <a:cubicBezTo>
                        <a:pt x="908622" y="2115587"/>
                        <a:pt x="907315" y="2117329"/>
                        <a:pt x="906444" y="2117765"/>
                      </a:cubicBezTo>
                      <a:cubicBezTo>
                        <a:pt x="904701" y="2119072"/>
                        <a:pt x="902958" y="2119508"/>
                        <a:pt x="901216" y="2119508"/>
                      </a:cubicBezTo>
                      <a:cubicBezTo>
                        <a:pt x="895988" y="2119508"/>
                        <a:pt x="894681" y="2117329"/>
                        <a:pt x="893374" y="2115587"/>
                      </a:cubicBezTo>
                      <a:lnTo>
                        <a:pt x="701682" y="1842861"/>
                      </a:lnTo>
                      <a:lnTo>
                        <a:pt x="699939" y="1836761"/>
                      </a:lnTo>
                      <a:lnTo>
                        <a:pt x="699939" y="1666852"/>
                      </a:lnTo>
                      <a:close/>
                      <a:moveTo>
                        <a:pt x="459888" y="940164"/>
                      </a:moveTo>
                      <a:lnTo>
                        <a:pt x="564883" y="940164"/>
                      </a:lnTo>
                      <a:cubicBezTo>
                        <a:pt x="567933" y="940164"/>
                        <a:pt x="570546" y="940164"/>
                        <a:pt x="573596" y="939293"/>
                      </a:cubicBezTo>
                      <a:lnTo>
                        <a:pt x="573596" y="942778"/>
                      </a:lnTo>
                      <a:lnTo>
                        <a:pt x="586666" y="933629"/>
                      </a:lnTo>
                      <a:cubicBezTo>
                        <a:pt x="593201" y="929272"/>
                        <a:pt x="597993" y="923173"/>
                        <a:pt x="601043" y="915767"/>
                      </a:cubicBezTo>
                      <a:lnTo>
                        <a:pt x="653323" y="785503"/>
                      </a:lnTo>
                      <a:lnTo>
                        <a:pt x="669007" y="785503"/>
                      </a:lnTo>
                      <a:lnTo>
                        <a:pt x="721286" y="915767"/>
                      </a:lnTo>
                      <a:cubicBezTo>
                        <a:pt x="724336" y="923173"/>
                        <a:pt x="729128" y="929272"/>
                        <a:pt x="735663" y="933629"/>
                      </a:cubicBezTo>
                      <a:lnTo>
                        <a:pt x="740020" y="936243"/>
                      </a:lnTo>
                      <a:lnTo>
                        <a:pt x="740020" y="936243"/>
                      </a:lnTo>
                      <a:cubicBezTo>
                        <a:pt x="745248" y="938421"/>
                        <a:pt x="750911" y="940164"/>
                        <a:pt x="756575" y="940164"/>
                      </a:cubicBezTo>
                      <a:lnTo>
                        <a:pt x="1092472" y="940164"/>
                      </a:lnTo>
                      <a:cubicBezTo>
                        <a:pt x="1102928" y="940164"/>
                        <a:pt x="1112513" y="936243"/>
                        <a:pt x="1119919" y="928837"/>
                      </a:cubicBezTo>
                      <a:cubicBezTo>
                        <a:pt x="1127326" y="921430"/>
                        <a:pt x="1131247" y="911846"/>
                        <a:pt x="1131247" y="901390"/>
                      </a:cubicBezTo>
                      <a:cubicBezTo>
                        <a:pt x="1131247" y="890934"/>
                        <a:pt x="1127326" y="881349"/>
                        <a:pt x="1119919" y="873943"/>
                      </a:cubicBezTo>
                      <a:cubicBezTo>
                        <a:pt x="1112513" y="866537"/>
                        <a:pt x="1102928" y="862616"/>
                        <a:pt x="1092472" y="862616"/>
                      </a:cubicBezTo>
                      <a:lnTo>
                        <a:pt x="783151" y="862616"/>
                      </a:lnTo>
                      <a:lnTo>
                        <a:pt x="696889" y="646962"/>
                      </a:lnTo>
                      <a:cubicBezTo>
                        <a:pt x="694275" y="640427"/>
                        <a:pt x="689919" y="634328"/>
                        <a:pt x="683819" y="630406"/>
                      </a:cubicBezTo>
                      <a:lnTo>
                        <a:pt x="682512" y="629535"/>
                      </a:lnTo>
                      <a:cubicBezTo>
                        <a:pt x="673799" y="623436"/>
                        <a:pt x="662472" y="621693"/>
                        <a:pt x="652016" y="623871"/>
                      </a:cubicBezTo>
                      <a:lnTo>
                        <a:pt x="652016" y="620386"/>
                      </a:lnTo>
                      <a:lnTo>
                        <a:pt x="638946" y="629100"/>
                      </a:lnTo>
                      <a:cubicBezTo>
                        <a:pt x="632411" y="633456"/>
                        <a:pt x="627619" y="639555"/>
                        <a:pt x="624569" y="646526"/>
                      </a:cubicBezTo>
                      <a:lnTo>
                        <a:pt x="538307" y="862180"/>
                      </a:lnTo>
                      <a:lnTo>
                        <a:pt x="364477" y="862180"/>
                      </a:lnTo>
                      <a:lnTo>
                        <a:pt x="363606" y="839526"/>
                      </a:lnTo>
                      <a:cubicBezTo>
                        <a:pt x="363606" y="835169"/>
                        <a:pt x="363606" y="831684"/>
                        <a:pt x="363606" y="829069"/>
                      </a:cubicBezTo>
                      <a:cubicBezTo>
                        <a:pt x="363606" y="692271"/>
                        <a:pt x="419371" y="563750"/>
                        <a:pt x="521316" y="466597"/>
                      </a:cubicBezTo>
                      <a:cubicBezTo>
                        <a:pt x="622826" y="369444"/>
                        <a:pt x="757446" y="316292"/>
                        <a:pt x="900780" y="316292"/>
                      </a:cubicBezTo>
                      <a:cubicBezTo>
                        <a:pt x="1044114" y="316292"/>
                        <a:pt x="1178298" y="369879"/>
                        <a:pt x="1280244" y="466597"/>
                      </a:cubicBezTo>
                      <a:cubicBezTo>
                        <a:pt x="1381754" y="563750"/>
                        <a:pt x="1437954" y="692271"/>
                        <a:pt x="1437954" y="829069"/>
                      </a:cubicBezTo>
                      <a:cubicBezTo>
                        <a:pt x="1437954" y="831684"/>
                        <a:pt x="1437954" y="835169"/>
                        <a:pt x="1437954" y="839526"/>
                      </a:cubicBezTo>
                      <a:lnTo>
                        <a:pt x="1437954" y="842575"/>
                      </a:lnTo>
                      <a:cubicBezTo>
                        <a:pt x="1437954" y="847803"/>
                        <a:pt x="1437954" y="852160"/>
                        <a:pt x="1437519" y="856081"/>
                      </a:cubicBezTo>
                      <a:lnTo>
                        <a:pt x="1437519" y="861744"/>
                      </a:lnTo>
                      <a:lnTo>
                        <a:pt x="1285036" y="861744"/>
                      </a:lnTo>
                      <a:cubicBezTo>
                        <a:pt x="1275016" y="861744"/>
                        <a:pt x="1265431" y="865665"/>
                        <a:pt x="1257589" y="873072"/>
                      </a:cubicBezTo>
                      <a:cubicBezTo>
                        <a:pt x="1250619" y="880478"/>
                        <a:pt x="1246262" y="890062"/>
                        <a:pt x="1246262" y="900519"/>
                      </a:cubicBezTo>
                      <a:cubicBezTo>
                        <a:pt x="1246262" y="910974"/>
                        <a:pt x="1250183" y="920559"/>
                        <a:pt x="1257589" y="927965"/>
                      </a:cubicBezTo>
                      <a:cubicBezTo>
                        <a:pt x="1264996" y="935372"/>
                        <a:pt x="1274580" y="939293"/>
                        <a:pt x="1285036" y="939293"/>
                      </a:cubicBezTo>
                      <a:lnTo>
                        <a:pt x="1342108" y="939293"/>
                      </a:lnTo>
                      <a:lnTo>
                        <a:pt x="1342108" y="1140569"/>
                      </a:lnTo>
                      <a:cubicBezTo>
                        <a:pt x="1341672" y="1180215"/>
                        <a:pt x="1338623" y="1218553"/>
                        <a:pt x="1332959" y="1254278"/>
                      </a:cubicBezTo>
                      <a:cubicBezTo>
                        <a:pt x="1327296" y="1290874"/>
                        <a:pt x="1319018" y="1326163"/>
                        <a:pt x="1307691" y="1359709"/>
                      </a:cubicBezTo>
                      <a:cubicBezTo>
                        <a:pt x="1273709" y="1439871"/>
                        <a:pt x="1217508" y="1507835"/>
                        <a:pt x="1144752" y="1556193"/>
                      </a:cubicBezTo>
                      <a:cubicBezTo>
                        <a:pt x="1072432" y="1604116"/>
                        <a:pt x="988349" y="1629385"/>
                        <a:pt x="901651" y="1629385"/>
                      </a:cubicBezTo>
                      <a:cubicBezTo>
                        <a:pt x="784022" y="1629385"/>
                        <a:pt x="673363" y="1583640"/>
                        <a:pt x="590151" y="1499993"/>
                      </a:cubicBezTo>
                      <a:cubicBezTo>
                        <a:pt x="506504" y="1416781"/>
                        <a:pt x="460759" y="1306122"/>
                        <a:pt x="460759" y="1188493"/>
                      </a:cubicBezTo>
                      <a:lnTo>
                        <a:pt x="460759" y="939293"/>
                      </a:lnTo>
                      <a:close/>
                      <a:moveTo>
                        <a:pt x="1533801" y="1141441"/>
                      </a:moveTo>
                      <a:cubicBezTo>
                        <a:pt x="1533801" y="1156689"/>
                        <a:pt x="1527701" y="1171066"/>
                        <a:pt x="1517245" y="1181958"/>
                      </a:cubicBezTo>
                      <a:cubicBezTo>
                        <a:pt x="1506354" y="1192849"/>
                        <a:pt x="1491977" y="1198949"/>
                        <a:pt x="1476728" y="1198949"/>
                      </a:cubicBezTo>
                      <a:lnTo>
                        <a:pt x="1419656" y="1198949"/>
                      </a:lnTo>
                      <a:lnTo>
                        <a:pt x="1419656" y="940600"/>
                      </a:lnTo>
                      <a:lnTo>
                        <a:pt x="1476728" y="940600"/>
                      </a:lnTo>
                      <a:cubicBezTo>
                        <a:pt x="1491977" y="940600"/>
                        <a:pt x="1506354" y="946699"/>
                        <a:pt x="1517245" y="957155"/>
                      </a:cubicBezTo>
                      <a:cubicBezTo>
                        <a:pt x="1528137" y="968046"/>
                        <a:pt x="1533801" y="982423"/>
                        <a:pt x="1533801" y="997672"/>
                      </a:cubicBezTo>
                      <a:lnTo>
                        <a:pt x="1533801" y="1141441"/>
                      </a:lnTo>
                      <a:close/>
                      <a:moveTo>
                        <a:pt x="743070" y="133749"/>
                      </a:moveTo>
                      <a:cubicBezTo>
                        <a:pt x="787507" y="97153"/>
                        <a:pt x="843708" y="77113"/>
                        <a:pt x="901216" y="77113"/>
                      </a:cubicBezTo>
                      <a:cubicBezTo>
                        <a:pt x="958723" y="77113"/>
                        <a:pt x="1014489" y="97153"/>
                        <a:pt x="1058926" y="133749"/>
                      </a:cubicBezTo>
                      <a:cubicBezTo>
                        <a:pt x="1103364" y="170345"/>
                        <a:pt x="1134296" y="221753"/>
                        <a:pt x="1145623" y="277954"/>
                      </a:cubicBezTo>
                      <a:lnTo>
                        <a:pt x="1147802" y="289281"/>
                      </a:lnTo>
                      <a:lnTo>
                        <a:pt x="1137346" y="284925"/>
                      </a:lnTo>
                      <a:cubicBezTo>
                        <a:pt x="1100314" y="270112"/>
                        <a:pt x="1061540" y="258785"/>
                        <a:pt x="1021895" y="250943"/>
                      </a:cubicBezTo>
                      <a:cubicBezTo>
                        <a:pt x="943475" y="235695"/>
                        <a:pt x="858956" y="235695"/>
                        <a:pt x="780972" y="250943"/>
                      </a:cubicBezTo>
                      <a:cubicBezTo>
                        <a:pt x="741327" y="258349"/>
                        <a:pt x="702553" y="270112"/>
                        <a:pt x="665521" y="284925"/>
                      </a:cubicBezTo>
                      <a:lnTo>
                        <a:pt x="655065" y="289281"/>
                      </a:lnTo>
                      <a:lnTo>
                        <a:pt x="657244" y="277954"/>
                      </a:lnTo>
                      <a:cubicBezTo>
                        <a:pt x="668571" y="221753"/>
                        <a:pt x="699067" y="170345"/>
                        <a:pt x="743941" y="133749"/>
                      </a:cubicBezTo>
                      <a:close/>
                      <a:moveTo>
                        <a:pt x="382339" y="940164"/>
                      </a:moveTo>
                      <a:lnTo>
                        <a:pt x="382339" y="1198513"/>
                      </a:lnTo>
                      <a:lnTo>
                        <a:pt x="325267" y="1198513"/>
                      </a:lnTo>
                      <a:cubicBezTo>
                        <a:pt x="310019" y="1198513"/>
                        <a:pt x="295642" y="1192414"/>
                        <a:pt x="284751" y="1181522"/>
                      </a:cubicBezTo>
                      <a:cubicBezTo>
                        <a:pt x="273859" y="1170630"/>
                        <a:pt x="268195" y="1156253"/>
                        <a:pt x="268195" y="1141005"/>
                      </a:cubicBezTo>
                      <a:lnTo>
                        <a:pt x="268195" y="997236"/>
                      </a:lnTo>
                      <a:cubicBezTo>
                        <a:pt x="268195" y="981988"/>
                        <a:pt x="274295" y="967611"/>
                        <a:pt x="285186" y="956719"/>
                      </a:cubicBezTo>
                      <a:cubicBezTo>
                        <a:pt x="295642" y="946263"/>
                        <a:pt x="309148" y="940600"/>
                        <a:pt x="323089" y="940164"/>
                      </a:cubicBezTo>
                      <a:lnTo>
                        <a:pt x="382775" y="940164"/>
                      </a:lnTo>
                      <a:close/>
                      <a:moveTo>
                        <a:pt x="882482" y="2186164"/>
                      </a:moveTo>
                      <a:lnTo>
                        <a:pt x="882482" y="2186164"/>
                      </a:lnTo>
                      <a:cubicBezTo>
                        <a:pt x="882482" y="2186164"/>
                        <a:pt x="882482" y="2186164"/>
                        <a:pt x="882482" y="2186164"/>
                      </a:cubicBezTo>
                      <a:close/>
                    </a:path>
                  </a:pathLst>
                </a:custGeom>
                <a:solidFill>
                  <a:srgbClr val="B3B5B8"/>
                </a:solidFill>
                <a:ln w="53975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5" name="Google Shape;496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99628" y="1123406"/>
            <a:ext cx="16296828" cy="19501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66" name="Google Shape;4966;p50"/>
          <p:cNvSpPr txBox="1"/>
          <p:nvPr/>
        </p:nvSpPr>
        <p:spPr>
          <a:xfrm>
            <a:off x="2968200" y="10546529"/>
            <a:ext cx="14287413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Дистрибуција ЈЛС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према уделу расхода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локалних буџета </a:t>
            </a:r>
            <a:b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СДЗ</a:t>
            </a:r>
            <a:endParaRPr sz="9600" b="1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7" name="Google Shape;4967;p50"/>
          <p:cNvSpPr/>
          <p:nvPr/>
        </p:nvSpPr>
        <p:spPr>
          <a:xfrm>
            <a:off x="7589401" y="2231248"/>
            <a:ext cx="3547081" cy="1176555"/>
          </a:xfrm>
          <a:custGeom>
            <a:avLst/>
            <a:gdLst/>
            <a:ahLst/>
            <a:cxnLst/>
            <a:rect l="l" t="t" r="r" b="b"/>
            <a:pathLst>
              <a:path w="3547081" h="1176555" extrusionOk="0">
                <a:moveTo>
                  <a:pt x="615064" y="22080"/>
                </a:moveTo>
                <a:lnTo>
                  <a:pt x="28453" y="22080"/>
                </a:lnTo>
                <a:cubicBezTo>
                  <a:pt x="12744" y="22080"/>
                  <a:pt x="0" y="34825"/>
                  <a:pt x="0" y="50533"/>
                </a:cubicBezTo>
                <a:lnTo>
                  <a:pt x="0" y="1132840"/>
                </a:lnTo>
                <a:cubicBezTo>
                  <a:pt x="0" y="1148548"/>
                  <a:pt x="12744" y="1161292"/>
                  <a:pt x="28453" y="1161292"/>
                </a:cubicBezTo>
                <a:lnTo>
                  <a:pt x="255999" y="1161292"/>
                </a:lnTo>
                <a:cubicBezTo>
                  <a:pt x="271707" y="1161292"/>
                  <a:pt x="284451" y="1148548"/>
                  <a:pt x="284451" y="1132840"/>
                </a:cubicBezTo>
                <a:lnTo>
                  <a:pt x="284451" y="887585"/>
                </a:lnTo>
                <a:cubicBezTo>
                  <a:pt x="284451" y="882324"/>
                  <a:pt x="288675" y="878101"/>
                  <a:pt x="293935" y="878101"/>
                </a:cubicBezTo>
                <a:lnTo>
                  <a:pt x="615138" y="878101"/>
                </a:lnTo>
                <a:cubicBezTo>
                  <a:pt x="851501" y="878101"/>
                  <a:pt x="1043111" y="686491"/>
                  <a:pt x="1043111" y="450128"/>
                </a:cubicBezTo>
                <a:lnTo>
                  <a:pt x="1043111" y="450128"/>
                </a:lnTo>
                <a:cubicBezTo>
                  <a:pt x="1043111" y="213764"/>
                  <a:pt x="851501" y="22154"/>
                  <a:pt x="615138" y="22154"/>
                </a:cubicBezTo>
                <a:close/>
                <a:moveTo>
                  <a:pt x="284451" y="582461"/>
                </a:moveTo>
                <a:lnTo>
                  <a:pt x="284451" y="316016"/>
                </a:lnTo>
                <a:cubicBezTo>
                  <a:pt x="284451" y="310755"/>
                  <a:pt x="288675" y="306531"/>
                  <a:pt x="293935" y="306531"/>
                </a:cubicBezTo>
                <a:lnTo>
                  <a:pt x="616693" y="306531"/>
                </a:lnTo>
                <a:cubicBezTo>
                  <a:pt x="695531" y="306531"/>
                  <a:pt x="759401" y="370401"/>
                  <a:pt x="759401" y="449239"/>
                </a:cubicBezTo>
                <a:lnTo>
                  <a:pt x="759401" y="449239"/>
                </a:lnTo>
                <a:cubicBezTo>
                  <a:pt x="759401" y="528076"/>
                  <a:pt x="695531" y="591946"/>
                  <a:pt x="616693" y="591946"/>
                </a:cubicBezTo>
                <a:lnTo>
                  <a:pt x="293935" y="591946"/>
                </a:lnTo>
                <a:cubicBezTo>
                  <a:pt x="288675" y="591946"/>
                  <a:pt x="284451" y="587722"/>
                  <a:pt x="284451" y="582461"/>
                </a:cubicBezTo>
                <a:close/>
                <a:moveTo>
                  <a:pt x="2236783" y="1131951"/>
                </a:moveTo>
                <a:lnTo>
                  <a:pt x="2034504" y="820455"/>
                </a:lnTo>
                <a:cubicBezTo>
                  <a:pt x="2031688" y="816083"/>
                  <a:pt x="2032948" y="810230"/>
                  <a:pt x="2037319" y="807340"/>
                </a:cubicBezTo>
                <a:cubicBezTo>
                  <a:pt x="2153278" y="730800"/>
                  <a:pt x="2229818" y="599355"/>
                  <a:pt x="2229818" y="450054"/>
                </a:cubicBezTo>
                <a:lnTo>
                  <a:pt x="2229818" y="450054"/>
                </a:lnTo>
                <a:cubicBezTo>
                  <a:pt x="2229818" y="213690"/>
                  <a:pt x="2038208" y="22080"/>
                  <a:pt x="1801845" y="22080"/>
                </a:cubicBezTo>
                <a:lnTo>
                  <a:pt x="1215234" y="22080"/>
                </a:lnTo>
                <a:cubicBezTo>
                  <a:pt x="1199526" y="22080"/>
                  <a:pt x="1186781" y="34825"/>
                  <a:pt x="1186781" y="50533"/>
                </a:cubicBezTo>
                <a:lnTo>
                  <a:pt x="1186781" y="1132840"/>
                </a:lnTo>
                <a:cubicBezTo>
                  <a:pt x="1186781" y="1148548"/>
                  <a:pt x="1199526" y="1161292"/>
                  <a:pt x="1215234" y="1161292"/>
                </a:cubicBezTo>
                <a:lnTo>
                  <a:pt x="1442780" y="1161292"/>
                </a:lnTo>
                <a:cubicBezTo>
                  <a:pt x="1458488" y="1161292"/>
                  <a:pt x="1471233" y="1148548"/>
                  <a:pt x="1471233" y="1132840"/>
                </a:cubicBezTo>
                <a:lnTo>
                  <a:pt x="1471233" y="887585"/>
                </a:lnTo>
                <a:cubicBezTo>
                  <a:pt x="1471233" y="882324"/>
                  <a:pt x="1475456" y="878101"/>
                  <a:pt x="1480717" y="878101"/>
                </a:cubicBezTo>
                <a:lnTo>
                  <a:pt x="1733826" y="878101"/>
                </a:lnTo>
                <a:cubicBezTo>
                  <a:pt x="1740642" y="878101"/>
                  <a:pt x="1746941" y="881732"/>
                  <a:pt x="1750275" y="887659"/>
                </a:cubicBezTo>
                <a:lnTo>
                  <a:pt x="1890833" y="1132692"/>
                </a:lnTo>
                <a:cubicBezTo>
                  <a:pt x="1900984" y="1150400"/>
                  <a:pt x="1919804" y="1161292"/>
                  <a:pt x="1940254" y="1161292"/>
                </a:cubicBezTo>
                <a:lnTo>
                  <a:pt x="2221001" y="1161292"/>
                </a:lnTo>
                <a:cubicBezTo>
                  <a:pt x="2236042" y="1161292"/>
                  <a:pt x="2245082" y="1144621"/>
                  <a:pt x="2236932" y="1131951"/>
                </a:cubicBezTo>
                <a:close/>
                <a:moveTo>
                  <a:pt x="1471084" y="582461"/>
                </a:moveTo>
                <a:lnTo>
                  <a:pt x="1471084" y="316016"/>
                </a:lnTo>
                <a:cubicBezTo>
                  <a:pt x="1471084" y="310755"/>
                  <a:pt x="1475308" y="306531"/>
                  <a:pt x="1480569" y="306531"/>
                </a:cubicBezTo>
                <a:lnTo>
                  <a:pt x="1799918" y="306531"/>
                </a:lnTo>
                <a:cubicBezTo>
                  <a:pt x="1877274" y="306531"/>
                  <a:pt x="1943218" y="366697"/>
                  <a:pt x="1945960" y="444052"/>
                </a:cubicBezTo>
                <a:cubicBezTo>
                  <a:pt x="1948850" y="525260"/>
                  <a:pt x="1883868" y="592020"/>
                  <a:pt x="1803327" y="592020"/>
                </a:cubicBezTo>
                <a:lnTo>
                  <a:pt x="1480569" y="592020"/>
                </a:lnTo>
                <a:cubicBezTo>
                  <a:pt x="1475308" y="592020"/>
                  <a:pt x="1471084" y="587796"/>
                  <a:pt x="1471084" y="582536"/>
                </a:cubicBezTo>
                <a:close/>
                <a:moveTo>
                  <a:pt x="3547007" y="588241"/>
                </a:moveTo>
                <a:cubicBezTo>
                  <a:pt x="3547007" y="913148"/>
                  <a:pt x="3283599" y="1176556"/>
                  <a:pt x="2958692" y="1176556"/>
                </a:cubicBezTo>
                <a:cubicBezTo>
                  <a:pt x="2633785" y="1176556"/>
                  <a:pt x="2370377" y="913148"/>
                  <a:pt x="2370377" y="588241"/>
                </a:cubicBezTo>
                <a:cubicBezTo>
                  <a:pt x="2370377" y="263334"/>
                  <a:pt x="2633859" y="0"/>
                  <a:pt x="2958766" y="0"/>
                </a:cubicBezTo>
                <a:cubicBezTo>
                  <a:pt x="3283673" y="0"/>
                  <a:pt x="3547081" y="263408"/>
                  <a:pt x="3547081" y="588315"/>
                </a:cubicBezTo>
                <a:close/>
                <a:moveTo>
                  <a:pt x="2958766" y="284599"/>
                </a:moveTo>
                <a:cubicBezTo>
                  <a:pt x="2791089" y="284599"/>
                  <a:pt x="2655124" y="420564"/>
                  <a:pt x="2655124" y="588241"/>
                </a:cubicBezTo>
                <a:cubicBezTo>
                  <a:pt x="2655124" y="755918"/>
                  <a:pt x="2791089" y="891883"/>
                  <a:pt x="2958766" y="891883"/>
                </a:cubicBezTo>
                <a:cubicBezTo>
                  <a:pt x="3126443" y="891883"/>
                  <a:pt x="3262408" y="755918"/>
                  <a:pt x="3262408" y="588241"/>
                </a:cubicBezTo>
                <a:cubicBezTo>
                  <a:pt x="3262408" y="420564"/>
                  <a:pt x="3126443" y="284599"/>
                  <a:pt x="2958766" y="284599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8" name="Google Shape;4968;p50"/>
          <p:cNvGrpSpPr/>
          <p:nvPr/>
        </p:nvGrpSpPr>
        <p:grpSpPr>
          <a:xfrm>
            <a:off x="2968200" y="2182939"/>
            <a:ext cx="4151808" cy="1280955"/>
            <a:chOff x="2968200" y="2182939"/>
            <a:chExt cx="4151808" cy="1280955"/>
          </a:xfrm>
        </p:grpSpPr>
        <p:sp>
          <p:nvSpPr>
            <p:cNvPr id="4969" name="Google Shape;4969;p50"/>
            <p:cNvSpPr/>
            <p:nvPr/>
          </p:nvSpPr>
          <p:spPr>
            <a:xfrm>
              <a:off x="5981389" y="2254737"/>
              <a:ext cx="1138619" cy="1138619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0"/>
            <p:cNvSpPr/>
            <p:nvPr/>
          </p:nvSpPr>
          <p:spPr>
            <a:xfrm>
              <a:off x="4393235" y="2182939"/>
              <a:ext cx="1280956" cy="12809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0"/>
            <p:cNvSpPr/>
            <p:nvPr/>
          </p:nvSpPr>
          <p:spPr>
            <a:xfrm>
              <a:off x="2968200" y="2254070"/>
              <a:ext cx="1281020" cy="1138693"/>
            </a:xfrm>
            <a:custGeom>
              <a:avLst/>
              <a:gdLst/>
              <a:ahLst/>
              <a:cxnLst/>
              <a:rect l="l" t="t" r="r" b="b"/>
              <a:pathLst>
                <a:path w="1281020" h="1138693" extrusionOk="0">
                  <a:moveTo>
                    <a:pt x="541895" y="56905"/>
                  </a:moveTo>
                  <a:lnTo>
                    <a:pt x="15449" y="967830"/>
                  </a:lnTo>
                  <a:cubicBezTo>
                    <a:pt x="-28415" y="1043703"/>
                    <a:pt x="26341" y="1138693"/>
                    <a:pt x="114070" y="1138693"/>
                  </a:cubicBezTo>
                  <a:lnTo>
                    <a:pt x="1166961" y="1138693"/>
                  </a:lnTo>
                  <a:cubicBezTo>
                    <a:pt x="1254616" y="1138693"/>
                    <a:pt x="1309446" y="1043778"/>
                    <a:pt x="1265582" y="967830"/>
                  </a:cubicBezTo>
                  <a:lnTo>
                    <a:pt x="739062" y="56905"/>
                  </a:lnTo>
                  <a:cubicBezTo>
                    <a:pt x="695198" y="-18968"/>
                    <a:pt x="585759" y="-18968"/>
                    <a:pt x="541895" y="56905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" name="Google Shape;4474;p26"/>
          <p:cNvGrpSpPr/>
          <p:nvPr/>
        </p:nvGrpSpPr>
        <p:grpSpPr>
          <a:xfrm>
            <a:off x="2419349" y="1474037"/>
            <a:ext cx="31737301" cy="1754419"/>
            <a:chOff x="2419349" y="1474037"/>
            <a:chExt cx="31737301" cy="1754419"/>
          </a:xfrm>
        </p:grpSpPr>
        <p:sp>
          <p:nvSpPr>
            <p:cNvPr id="4475" name="Google Shape;4475;p26"/>
            <p:cNvSpPr txBox="1"/>
            <p:nvPr/>
          </p:nvSpPr>
          <p:spPr>
            <a:xfrm>
              <a:off x="2419350" y="1474037"/>
              <a:ext cx="2716652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600" b="0" i="0" u="none" strike="noStrike" cap="none">
                  <a:solidFill>
                    <a:srgbClr val="E4082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НАЛАЗИ</a:t>
              </a:r>
              <a:endParaRPr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4476" name="Google Shape;4476;p26"/>
            <p:cNvCxnSpPr/>
            <p:nvPr/>
          </p:nvCxnSpPr>
          <p:spPr>
            <a:xfrm>
              <a:off x="2419349" y="3228456"/>
              <a:ext cx="31737301" cy="0"/>
            </a:xfrm>
            <a:prstGeom prst="straightConnector1">
              <a:avLst/>
            </a:prstGeom>
            <a:noFill/>
            <a:ln w="38100" cap="flat" cmpd="sng">
              <a:solidFill>
                <a:srgbClr val="8C8C8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477" name="Google Shape;4477;p26"/>
          <p:cNvCxnSpPr/>
          <p:nvPr/>
        </p:nvCxnSpPr>
        <p:spPr>
          <a:xfrm>
            <a:off x="37195433" y="4604848"/>
            <a:ext cx="0" cy="12081164"/>
          </a:xfrm>
          <a:prstGeom prst="straightConnector1">
            <a:avLst/>
          </a:prstGeom>
          <a:noFill/>
          <a:ln w="50800" cap="rnd" cmpd="sng">
            <a:solidFill>
              <a:srgbClr val="8C8C8C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478" name="Google Shape;4478;p26"/>
          <p:cNvSpPr txBox="1"/>
          <p:nvPr/>
        </p:nvSpPr>
        <p:spPr>
          <a:xfrm>
            <a:off x="2657111" y="5520970"/>
            <a:ext cx="28373493" cy="1024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Услуге социјалне заштите у мандату ЈЛС у Србији су неразвијене и неравномерно су доступне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Број корисника услуга је мали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Средства која се издвајају за ове намене су недовољна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Поједине услуге одликују нестабилност и неодрживост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Током времена постоје извесни помаци у развоју услуга</a:t>
            </a:r>
            <a:endParaRPr/>
          </a:p>
        </p:txBody>
      </p:sp>
      <p:sp>
        <p:nvSpPr>
          <p:cNvPr id="4479" name="Google Shape;4479;p26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0" name="Google Shape;4480;p26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481" name="Google Shape;4481;p26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6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6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9" name="Google Shape;4489;p27"/>
          <p:cNvSpPr txBox="1"/>
          <p:nvPr/>
        </p:nvSpPr>
        <p:spPr>
          <a:xfrm>
            <a:off x="2419349" y="1458616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Распрострањеност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90" name="Google Shape;4490;p27"/>
          <p:cNvSpPr txBox="1"/>
          <p:nvPr/>
        </p:nvSpPr>
        <p:spPr>
          <a:xfrm>
            <a:off x="2419348" y="4125007"/>
            <a:ext cx="31737301" cy="1375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000"/>
              <a:buFont typeface="Arial"/>
              <a:buChar char="•"/>
            </a:pPr>
            <a:r>
              <a:rPr lang="ru-RU" sz="60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Услуге се обезбеђују се у 143 од 145 општина и градова</a:t>
            </a:r>
            <a:endParaRPr/>
          </a:p>
          <a:p>
            <a:pPr marL="1535175" marR="0" lvl="2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Општине Беочин и Трговиште не обезбеђују услуге</a:t>
            </a:r>
            <a:endParaRPr/>
          </a:p>
          <a:p>
            <a:pPr marL="620775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000"/>
              <a:buFont typeface="Arial"/>
              <a:buChar char="•"/>
            </a:pPr>
            <a:r>
              <a:rPr lang="ru-RU" sz="60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Преко половине ЈЛС обезбеђује две до три услуге, </a:t>
            </a:r>
            <a:br>
              <a:rPr lang="ru-RU" sz="60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0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а приближно свака шеста само једну</a:t>
            </a:r>
            <a:endParaRPr/>
          </a:p>
          <a:p>
            <a:pPr marL="620775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000"/>
              <a:buFont typeface="Arial"/>
              <a:buChar char="•"/>
            </a:pPr>
            <a:r>
              <a:rPr lang="ru-RU" sz="60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Разноврсније и комплексније услуге које су усмерене на већи број корисничких група присутне су једино у појединим већим градовима</a:t>
            </a:r>
            <a:endParaRPr/>
          </a:p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000"/>
              <a:buFont typeface="Arial"/>
              <a:buChar char="•"/>
            </a:pPr>
            <a:r>
              <a:rPr lang="ru-RU" sz="60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Најраспрострањеније услуге:</a:t>
            </a:r>
            <a:endParaRPr/>
          </a:p>
          <a:p>
            <a:pPr marL="1535175" marR="0" lvl="2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Помоћ у кући за старе (ПУК)</a:t>
            </a:r>
            <a:endParaRPr/>
          </a:p>
          <a:p>
            <a:pPr marL="1535175" marR="0" lvl="2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Лични пратилац детета (ЛПД)</a:t>
            </a:r>
            <a:endParaRPr/>
          </a:p>
          <a:p>
            <a:pPr marL="1535175" marR="0" lvl="2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4800"/>
              <a:buFont typeface="Arial"/>
              <a:buChar char="•"/>
            </a:pP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Дневни боравак (ДБ)</a:t>
            </a:r>
            <a:endParaRPr/>
          </a:p>
        </p:txBody>
      </p:sp>
      <p:cxnSp>
        <p:nvCxnSpPr>
          <p:cNvPr id="4491" name="Google Shape;4491;p27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2" name="Google Shape;4492;p27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3" name="Google Shape;4493;p27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494" name="Google Shape;4494;p27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2" name="Google Shape;4502;p28"/>
          <p:cNvSpPr txBox="1"/>
          <p:nvPr/>
        </p:nvSpPr>
        <p:spPr>
          <a:xfrm>
            <a:off x="2419349" y="1461009"/>
            <a:ext cx="33519339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rgbClr val="8C8C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Најраспрострањеније услуге према броју ЈЛС,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rgbClr val="8C8C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броју корисника и обухвату</a:t>
            </a:r>
            <a:endParaRPr sz="8000" b="0" i="0" u="none" strike="noStrike" cap="none">
              <a:solidFill>
                <a:srgbClr val="8C8C8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503" name="Google Shape;4503;p28"/>
          <p:cNvCxnSpPr/>
          <p:nvPr/>
        </p:nvCxnSpPr>
        <p:spPr>
          <a:xfrm>
            <a:off x="2419349" y="20885208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04" name="Google Shape;4504;p28"/>
          <p:cNvCxnSpPr/>
          <p:nvPr/>
        </p:nvCxnSpPr>
        <p:spPr>
          <a:xfrm rot="10800000">
            <a:off x="-3867151" y="6730233"/>
            <a:ext cx="0" cy="9766675"/>
          </a:xfrm>
          <a:prstGeom prst="straightConnector1">
            <a:avLst/>
          </a:prstGeom>
          <a:noFill/>
          <a:ln w="254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5" name="Google Shape;4505;p28"/>
          <p:cNvCxnSpPr/>
          <p:nvPr/>
        </p:nvCxnSpPr>
        <p:spPr>
          <a:xfrm rot="10800000">
            <a:off x="-2393119" y="6785576"/>
            <a:ext cx="0" cy="9766675"/>
          </a:xfrm>
          <a:prstGeom prst="straightConnector1">
            <a:avLst/>
          </a:prstGeom>
          <a:noFill/>
          <a:ln w="25400" cap="rnd" cmpd="sng">
            <a:solidFill>
              <a:srgbClr val="B3B5B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506" name="Google Shape;4506;p28"/>
          <p:cNvGrpSpPr/>
          <p:nvPr/>
        </p:nvGrpSpPr>
        <p:grpSpPr>
          <a:xfrm>
            <a:off x="12841558" y="5545394"/>
            <a:ext cx="9929949" cy="11164119"/>
            <a:chOff x="12841558" y="5545394"/>
            <a:chExt cx="9929949" cy="11164119"/>
          </a:xfrm>
        </p:grpSpPr>
        <p:cxnSp>
          <p:nvCxnSpPr>
            <p:cNvPr id="4507" name="Google Shape;4507;p28"/>
            <p:cNvCxnSpPr/>
            <p:nvPr/>
          </p:nvCxnSpPr>
          <p:spPr>
            <a:xfrm rot="10800000">
              <a:off x="12841558" y="5545394"/>
              <a:ext cx="0" cy="11164119"/>
            </a:xfrm>
            <a:prstGeom prst="straightConnector1">
              <a:avLst/>
            </a:prstGeom>
            <a:noFill/>
            <a:ln w="2540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508" name="Google Shape;4508;p28"/>
            <p:cNvGrpSpPr/>
            <p:nvPr/>
          </p:nvGrpSpPr>
          <p:grpSpPr>
            <a:xfrm>
              <a:off x="14052774" y="6033143"/>
              <a:ext cx="8718733" cy="10676370"/>
              <a:chOff x="14052774" y="6033143"/>
              <a:chExt cx="8718733" cy="10676370"/>
            </a:xfrm>
          </p:grpSpPr>
          <p:sp>
            <p:nvSpPr>
              <p:cNvPr id="4509" name="Google Shape;4509;p28"/>
              <p:cNvSpPr txBox="1"/>
              <p:nvPr/>
            </p:nvSpPr>
            <p:spPr>
              <a:xfrm>
                <a:off x="14052777" y="11013599"/>
                <a:ext cx="8213276" cy="1165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9275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7200" b="1" i="0" u="none" strike="noStrike" cap="none">
                    <a:solidFill>
                      <a:srgbClr val="8C8C8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2.966</a:t>
                </a:r>
                <a:r>
                  <a:rPr lang="ru-RU" sz="6600" b="1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корисника </a:t>
                </a:r>
                <a:b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у просеку месечно</a:t>
                </a:r>
                <a:endParaRPr sz="36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10" name="Google Shape;4510;p28"/>
              <p:cNvSpPr txBox="1"/>
              <p:nvPr/>
            </p:nvSpPr>
            <p:spPr>
              <a:xfrm>
                <a:off x="14052776" y="9422979"/>
                <a:ext cx="8213276" cy="1165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9275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7200" b="1" i="0" u="none" strike="noStrike" cap="none">
                    <a:solidFill>
                      <a:srgbClr val="8C8C8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115</a:t>
                </a:r>
                <a:r>
                  <a:rPr lang="ru-RU" sz="6600" b="1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ЈЛС</a:t>
                </a:r>
                <a:endParaRPr sz="36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11" name="Google Shape;4511;p28"/>
              <p:cNvSpPr txBox="1"/>
              <p:nvPr/>
            </p:nvSpPr>
            <p:spPr>
              <a:xfrm>
                <a:off x="17028145" y="6465220"/>
                <a:ext cx="4680235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ЛИЧНИ</a:t>
                </a:r>
                <a:b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</a:b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ПРАТИЛАЦ</a:t>
                </a:r>
                <a:b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</a:b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ДЕТЕТА </a:t>
                </a: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6-14</a:t>
                </a:r>
                <a:endParaRPr/>
              </a:p>
            </p:txBody>
          </p:sp>
          <p:sp>
            <p:nvSpPr>
              <p:cNvPr id="4512" name="Google Shape;4512;p28"/>
              <p:cNvSpPr txBox="1"/>
              <p:nvPr/>
            </p:nvSpPr>
            <p:spPr>
              <a:xfrm>
                <a:off x="14052774" y="13538016"/>
                <a:ext cx="871873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Деце (6-14) у инклузивном образовању (ИОП2)</a:t>
                </a:r>
                <a:endParaRPr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13" name="Google Shape;4513;p28"/>
              <p:cNvSpPr txBox="1"/>
              <p:nvPr/>
            </p:nvSpPr>
            <p:spPr>
              <a:xfrm>
                <a:off x="14052775" y="15509184"/>
                <a:ext cx="8213276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7200" b="1" i="0" u="none" strike="noStrike" cap="none">
                    <a:solidFill>
                      <a:srgbClr val="E91D27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25,2%</a:t>
                </a:r>
                <a:endParaRPr sz="7200" b="0" i="0" u="none" strike="noStrike" cap="none">
                  <a:solidFill>
                    <a:srgbClr val="E91D27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sp>
            <p:nvSpPr>
              <p:cNvPr id="4514" name="Google Shape;4514;p28"/>
              <p:cNvSpPr/>
              <p:nvPr/>
            </p:nvSpPr>
            <p:spPr>
              <a:xfrm>
                <a:off x="14307551" y="6730531"/>
                <a:ext cx="207242" cy="1027440"/>
              </a:xfrm>
              <a:custGeom>
                <a:avLst/>
                <a:gdLst/>
                <a:ahLst/>
                <a:cxnLst/>
                <a:rect l="l" t="t" r="r" b="b"/>
                <a:pathLst>
                  <a:path w="207242" h="1027440" extrusionOk="0">
                    <a:moveTo>
                      <a:pt x="207243" y="0"/>
                    </a:moveTo>
                    <a:cubicBezTo>
                      <a:pt x="207243" y="0"/>
                      <a:pt x="0" y="23758"/>
                      <a:pt x="0" y="244524"/>
                    </a:cubicBezTo>
                    <a:lnTo>
                      <a:pt x="0" y="1027441"/>
                    </a:lnTo>
                  </a:path>
                </a:pathLst>
              </a:cu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8"/>
              <p:cNvSpPr/>
              <p:nvPr/>
            </p:nvSpPr>
            <p:spPr>
              <a:xfrm>
                <a:off x="14985933" y="6730531"/>
                <a:ext cx="423622" cy="1266847"/>
              </a:xfrm>
              <a:custGeom>
                <a:avLst/>
                <a:gdLst/>
                <a:ahLst/>
                <a:cxnLst/>
                <a:rect l="l" t="t" r="r" b="b"/>
                <a:pathLst>
                  <a:path w="423622" h="1266847" extrusionOk="0">
                    <a:moveTo>
                      <a:pt x="0" y="0"/>
                    </a:moveTo>
                    <a:cubicBezTo>
                      <a:pt x="0" y="0"/>
                      <a:pt x="204684" y="23758"/>
                      <a:pt x="207243" y="244524"/>
                    </a:cubicBezTo>
                    <a:cubicBezTo>
                      <a:pt x="211629" y="633424"/>
                      <a:pt x="423623" y="1266848"/>
                      <a:pt x="423623" y="1266848"/>
                    </a:cubicBezTo>
                  </a:path>
                </a:pathLst>
              </a:cu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8"/>
              <p:cNvSpPr/>
              <p:nvPr/>
            </p:nvSpPr>
            <p:spPr>
              <a:xfrm>
                <a:off x="14969850" y="6992965"/>
                <a:ext cx="239772" cy="1793909"/>
              </a:xfrm>
              <a:custGeom>
                <a:avLst/>
                <a:gdLst/>
                <a:ahLst/>
                <a:cxnLst/>
                <a:rect l="l" t="t" r="r" b="b"/>
                <a:pathLst>
                  <a:path w="239772" h="1793909" extrusionOk="0">
                    <a:moveTo>
                      <a:pt x="33992" y="0"/>
                    </a:moveTo>
                    <a:lnTo>
                      <a:pt x="0" y="370259"/>
                    </a:lnTo>
                    <a:lnTo>
                      <a:pt x="239773" y="1100908"/>
                    </a:lnTo>
                    <a:lnTo>
                      <a:pt x="57750" y="1100908"/>
                    </a:lnTo>
                    <a:lnTo>
                      <a:pt x="23758" y="1793909"/>
                    </a:lnTo>
                  </a:path>
                </a:pathLst>
              </a:cu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17" name="Google Shape;4517;p28"/>
              <p:cNvSpPr/>
              <p:nvPr/>
            </p:nvSpPr>
            <p:spPr>
              <a:xfrm>
                <a:off x="14307551" y="6992965"/>
                <a:ext cx="239772" cy="1793909"/>
              </a:xfrm>
              <a:custGeom>
                <a:avLst/>
                <a:gdLst/>
                <a:ahLst/>
                <a:cxnLst/>
                <a:rect l="l" t="t" r="r" b="b"/>
                <a:pathLst>
                  <a:path w="239772" h="1793909" extrusionOk="0">
                    <a:moveTo>
                      <a:pt x="205781" y="0"/>
                    </a:moveTo>
                    <a:lnTo>
                      <a:pt x="239773" y="370259"/>
                    </a:lnTo>
                    <a:lnTo>
                      <a:pt x="0" y="1100908"/>
                    </a:lnTo>
                    <a:lnTo>
                      <a:pt x="182023" y="1100908"/>
                    </a:lnTo>
                    <a:lnTo>
                      <a:pt x="215649" y="1793909"/>
                    </a:lnTo>
                  </a:path>
                </a:pathLst>
              </a:cu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18" name="Google Shape;4518;p28"/>
              <p:cNvSpPr/>
              <p:nvPr/>
            </p:nvSpPr>
            <p:spPr>
              <a:xfrm>
                <a:off x="14575834" y="6033143"/>
                <a:ext cx="417409" cy="488317"/>
              </a:xfrm>
              <a:prstGeom prst="ellipse">
                <a:avLst/>
              </a:pr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19" name="Google Shape;4519;p28"/>
              <p:cNvGrpSpPr/>
              <p:nvPr/>
            </p:nvGrpSpPr>
            <p:grpSpPr>
              <a:xfrm>
                <a:off x="15561606" y="8030274"/>
                <a:ext cx="343212" cy="765737"/>
                <a:chOff x="15561606" y="8030274"/>
                <a:chExt cx="343212" cy="765737"/>
              </a:xfrm>
            </p:grpSpPr>
            <p:sp>
              <p:nvSpPr>
                <p:cNvPr id="4520" name="Google Shape;4520;p28"/>
                <p:cNvSpPr/>
                <p:nvPr/>
              </p:nvSpPr>
              <p:spPr>
                <a:xfrm>
                  <a:off x="15561606" y="8030274"/>
                  <a:ext cx="5117" cy="76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7" h="765737" extrusionOk="0">
                      <a:moveTo>
                        <a:pt x="5117" y="0"/>
                      </a:moveTo>
                      <a:lnTo>
                        <a:pt x="0" y="765738"/>
                      </a:lnTo>
                    </a:path>
                  </a:pathLst>
                </a:custGeom>
                <a:noFill/>
                <a:ln w="68975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521" name="Google Shape;4521;p28"/>
                <p:cNvSpPr/>
                <p:nvPr/>
              </p:nvSpPr>
              <p:spPr>
                <a:xfrm>
                  <a:off x="15899701" y="8030274"/>
                  <a:ext cx="5117" cy="76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7" h="765737" extrusionOk="0">
                      <a:moveTo>
                        <a:pt x="0" y="0"/>
                      </a:moveTo>
                      <a:lnTo>
                        <a:pt x="5117" y="765738"/>
                      </a:lnTo>
                    </a:path>
                  </a:pathLst>
                </a:custGeom>
                <a:noFill/>
                <a:ln w="68975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sp>
            <p:nvSpPr>
              <p:cNvPr id="4522" name="Google Shape;4522;p28"/>
              <p:cNvSpPr/>
              <p:nvPr/>
            </p:nvSpPr>
            <p:spPr>
              <a:xfrm>
                <a:off x="15586826" y="7314246"/>
                <a:ext cx="292405" cy="326032"/>
              </a:xfrm>
              <a:prstGeom prst="ellipse">
                <a:avLst/>
              </a:pr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28"/>
              <p:cNvSpPr/>
              <p:nvPr/>
            </p:nvSpPr>
            <p:spPr>
              <a:xfrm>
                <a:off x="15409190" y="7784654"/>
                <a:ext cx="647678" cy="479910"/>
              </a:xfrm>
              <a:custGeom>
                <a:avLst/>
                <a:gdLst/>
                <a:ahLst/>
                <a:cxnLst/>
                <a:rect l="l" t="t" r="r" b="b"/>
                <a:pathLst>
                  <a:path w="647678" h="479910" extrusionOk="0">
                    <a:moveTo>
                      <a:pt x="647679" y="479911"/>
                    </a:moveTo>
                    <a:lnTo>
                      <a:pt x="647679" y="213091"/>
                    </a:lnTo>
                    <a:cubicBezTo>
                      <a:pt x="647679" y="95397"/>
                      <a:pt x="552281" y="0"/>
                      <a:pt x="434588" y="0"/>
                    </a:cubicBezTo>
                    <a:lnTo>
                      <a:pt x="213091" y="0"/>
                    </a:lnTo>
                    <a:cubicBezTo>
                      <a:pt x="95397" y="0"/>
                      <a:pt x="0" y="95397"/>
                      <a:pt x="0" y="213091"/>
                    </a:cubicBezTo>
                  </a:path>
                </a:pathLst>
              </a:custGeom>
              <a:noFill/>
              <a:ln w="68975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4" name="Google Shape;4524;p28"/>
          <p:cNvGrpSpPr/>
          <p:nvPr/>
        </p:nvGrpSpPr>
        <p:grpSpPr>
          <a:xfrm>
            <a:off x="3001267" y="6257273"/>
            <a:ext cx="30190453" cy="12006522"/>
            <a:chOff x="3001267" y="6257273"/>
            <a:chExt cx="30190453" cy="12006522"/>
          </a:xfrm>
        </p:grpSpPr>
        <p:grpSp>
          <p:nvGrpSpPr>
            <p:cNvPr id="4525" name="Google Shape;4525;p28"/>
            <p:cNvGrpSpPr/>
            <p:nvPr/>
          </p:nvGrpSpPr>
          <p:grpSpPr>
            <a:xfrm>
              <a:off x="3001267" y="6257273"/>
              <a:ext cx="9329462" cy="10452240"/>
              <a:chOff x="3001267" y="6257273"/>
              <a:chExt cx="9329462" cy="10452240"/>
            </a:xfrm>
          </p:grpSpPr>
          <p:sp>
            <p:nvSpPr>
              <p:cNvPr id="4526" name="Google Shape;4526;p28"/>
              <p:cNvSpPr txBox="1"/>
              <p:nvPr/>
            </p:nvSpPr>
            <p:spPr>
              <a:xfrm>
                <a:off x="3244067" y="11013599"/>
                <a:ext cx="8213276" cy="1165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9275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7200" b="1" i="0" u="none" strike="noStrike" cap="none">
                    <a:solidFill>
                      <a:srgbClr val="8C8C8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13.303</a:t>
                </a:r>
                <a:r>
                  <a:rPr lang="ru-RU" sz="6600" b="1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корисника </a:t>
                </a:r>
                <a:b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у просеку месечно</a:t>
                </a:r>
                <a:endParaRPr sz="36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27" name="Google Shape;4527;p28"/>
              <p:cNvSpPr txBox="1"/>
              <p:nvPr/>
            </p:nvSpPr>
            <p:spPr>
              <a:xfrm>
                <a:off x="3244066" y="9422979"/>
                <a:ext cx="8213276" cy="1165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9275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7200" b="1" i="0" u="none" strike="noStrike" cap="none">
                    <a:solidFill>
                      <a:srgbClr val="8C8C8C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120</a:t>
                </a:r>
                <a:r>
                  <a:rPr lang="ru-RU" sz="6600" b="1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ЈЛС</a:t>
                </a:r>
                <a:endParaRPr sz="36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28" name="Google Shape;4528;p28"/>
              <p:cNvSpPr txBox="1"/>
              <p:nvPr/>
            </p:nvSpPr>
            <p:spPr>
              <a:xfrm>
                <a:off x="6777102" y="6415918"/>
                <a:ext cx="4341791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ПОМОЋ</a:t>
                </a:r>
                <a:b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</a:b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У КУЋИ</a:t>
                </a:r>
                <a:br>
                  <a:rPr lang="ru-RU" sz="5400" b="0" i="0" u="none" strike="noStrike" cap="none">
                    <a:solidFill>
                      <a:srgbClr val="E40824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</a:br>
                <a:r>
                  <a:rPr lang="ru-RU" sz="5400" b="0" i="0" u="none" strike="noStrike" cap="none">
                    <a:solidFill>
                      <a:srgbClr val="E40824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65+</a:t>
                </a:r>
                <a:endParaRPr/>
              </a:p>
            </p:txBody>
          </p:sp>
          <p:sp>
            <p:nvSpPr>
              <p:cNvPr id="4529" name="Google Shape;4529;p28"/>
              <p:cNvSpPr txBox="1"/>
              <p:nvPr/>
            </p:nvSpPr>
            <p:spPr>
              <a:xfrm>
                <a:off x="3244064" y="13538016"/>
                <a:ext cx="9086665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Старији од 65 година</a:t>
                </a:r>
                <a:b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ru-RU" sz="4800" b="0" i="0" u="none" strike="noStrike" cap="none">
                    <a:solidFill>
                      <a:srgbClr val="8C8C8C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(ограничена самосталност)</a:t>
                </a:r>
                <a:endParaRPr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30" name="Google Shape;4530;p28"/>
              <p:cNvSpPr txBox="1"/>
              <p:nvPr/>
            </p:nvSpPr>
            <p:spPr>
              <a:xfrm>
                <a:off x="3244065" y="15509184"/>
                <a:ext cx="8213276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7200" b="1" i="0" u="none" strike="noStrike" cap="none">
                    <a:solidFill>
                      <a:srgbClr val="E91D27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rPr>
                  <a:t>22,8%</a:t>
                </a:r>
                <a:endParaRPr sz="7200" b="0" i="0" u="none" strike="noStrike" cap="none">
                  <a:solidFill>
                    <a:srgbClr val="E91D27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  <p:grpSp>
            <p:nvGrpSpPr>
              <p:cNvPr id="4531" name="Google Shape;4531;p28"/>
              <p:cNvGrpSpPr/>
              <p:nvPr/>
            </p:nvGrpSpPr>
            <p:grpSpPr>
              <a:xfrm>
                <a:off x="3001267" y="6257273"/>
                <a:ext cx="2925603" cy="1982337"/>
                <a:chOff x="3001267" y="6342811"/>
                <a:chExt cx="2925603" cy="1982337"/>
              </a:xfrm>
            </p:grpSpPr>
            <p:sp>
              <p:nvSpPr>
                <p:cNvPr id="4532" name="Google Shape;4532;p28"/>
                <p:cNvSpPr/>
                <p:nvPr/>
              </p:nvSpPr>
              <p:spPr>
                <a:xfrm>
                  <a:off x="3001267" y="7038875"/>
                  <a:ext cx="31410" cy="128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0" h="1286273" extrusionOk="0">
                      <a:moveTo>
                        <a:pt x="0" y="0"/>
                      </a:moveTo>
                      <a:lnTo>
                        <a:pt x="0" y="1286273"/>
                      </a:lnTo>
                    </a:path>
                  </a:pathLst>
                </a:custGeom>
                <a:noFill/>
                <a:ln w="63500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533" name="Google Shape;4533;p28"/>
                <p:cNvSpPr/>
                <p:nvPr/>
              </p:nvSpPr>
              <p:spPr>
                <a:xfrm>
                  <a:off x="3001267" y="6342811"/>
                  <a:ext cx="1486674" cy="696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674" h="696063" extrusionOk="0">
                      <a:moveTo>
                        <a:pt x="1486674" y="0"/>
                      </a:moveTo>
                      <a:lnTo>
                        <a:pt x="0" y="696064"/>
                      </a:lnTo>
                    </a:path>
                  </a:pathLst>
                </a:custGeom>
                <a:noFill/>
                <a:ln w="63500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534" name="Google Shape;4534;p28"/>
                <p:cNvSpPr/>
                <p:nvPr/>
              </p:nvSpPr>
              <p:spPr>
                <a:xfrm>
                  <a:off x="4487941" y="6342811"/>
                  <a:ext cx="1407518" cy="727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518" h="727474" extrusionOk="0">
                      <a:moveTo>
                        <a:pt x="1407519" y="72747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500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  <p:sp>
              <p:nvSpPr>
                <p:cNvPr id="4535" name="Google Shape;4535;p28"/>
                <p:cNvSpPr/>
                <p:nvPr/>
              </p:nvSpPr>
              <p:spPr>
                <a:xfrm>
                  <a:off x="5895460" y="7070286"/>
                  <a:ext cx="31410" cy="12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0" h="1254862" extrusionOk="0">
                      <a:moveTo>
                        <a:pt x="0" y="125486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500" cap="rnd" cmpd="sng">
                  <a:solidFill>
                    <a:srgbClr val="B3B5B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sp>
          </p:grpSp>
          <p:sp>
            <p:nvSpPr>
              <p:cNvPr id="4536" name="Google Shape;4536;p28"/>
              <p:cNvSpPr/>
              <p:nvPr/>
            </p:nvSpPr>
            <p:spPr>
              <a:xfrm>
                <a:off x="4212255" y="8145625"/>
                <a:ext cx="164482" cy="543528"/>
              </a:xfrm>
              <a:custGeom>
                <a:avLst/>
                <a:gdLst/>
                <a:ahLst/>
                <a:cxnLst/>
                <a:rect l="l" t="t" r="r" b="b"/>
                <a:pathLst>
                  <a:path w="164482" h="543528" extrusionOk="0">
                    <a:moveTo>
                      <a:pt x="29568" y="2264"/>
                    </a:moveTo>
                    <a:cubicBezTo>
                      <a:pt x="24750" y="-145"/>
                      <a:pt x="19530" y="-547"/>
                      <a:pt x="14310" y="658"/>
                    </a:cubicBezTo>
                    <a:cubicBezTo>
                      <a:pt x="9090" y="2264"/>
                      <a:pt x="5075" y="5476"/>
                      <a:pt x="2264" y="10295"/>
                    </a:cubicBezTo>
                    <a:cubicBezTo>
                      <a:pt x="-145" y="15113"/>
                      <a:pt x="-547" y="20333"/>
                      <a:pt x="658" y="25553"/>
                    </a:cubicBezTo>
                    <a:cubicBezTo>
                      <a:pt x="2264" y="30773"/>
                      <a:pt x="5476" y="34788"/>
                      <a:pt x="10295" y="37599"/>
                    </a:cubicBezTo>
                    <a:cubicBezTo>
                      <a:pt x="80964" y="76146"/>
                      <a:pt x="125133" y="149224"/>
                      <a:pt x="125133" y="229531"/>
                    </a:cubicBezTo>
                    <a:lnTo>
                      <a:pt x="125133" y="523853"/>
                    </a:lnTo>
                    <a:cubicBezTo>
                      <a:pt x="125133" y="534695"/>
                      <a:pt x="134368" y="543528"/>
                      <a:pt x="144808" y="543528"/>
                    </a:cubicBezTo>
                    <a:cubicBezTo>
                      <a:pt x="155247" y="543528"/>
                      <a:pt x="164483" y="534293"/>
                      <a:pt x="164483" y="523853"/>
                    </a:cubicBezTo>
                    <a:lnTo>
                      <a:pt x="164483" y="229531"/>
                    </a:lnTo>
                    <a:cubicBezTo>
                      <a:pt x="164483" y="134368"/>
                      <a:pt x="112685" y="47637"/>
                      <a:pt x="28765" y="2665"/>
                    </a:cubicBezTo>
                    <a:lnTo>
                      <a:pt x="29568" y="2665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28"/>
              <p:cNvSpPr/>
              <p:nvPr/>
            </p:nvSpPr>
            <p:spPr>
              <a:xfrm>
                <a:off x="4178783" y="8357890"/>
                <a:ext cx="39350" cy="331263"/>
              </a:xfrm>
              <a:custGeom>
                <a:avLst/>
                <a:gdLst/>
                <a:ahLst/>
                <a:cxnLst/>
                <a:rect l="l" t="t" r="r" b="b"/>
                <a:pathLst>
                  <a:path w="39350" h="331263" extrusionOk="0">
                    <a:moveTo>
                      <a:pt x="19675" y="0"/>
                    </a:moveTo>
                    <a:cubicBezTo>
                      <a:pt x="8834" y="0"/>
                      <a:pt x="0" y="9235"/>
                      <a:pt x="0" y="20077"/>
                    </a:cubicBezTo>
                    <a:lnTo>
                      <a:pt x="0" y="311588"/>
                    </a:lnTo>
                    <a:cubicBezTo>
                      <a:pt x="0" y="322430"/>
                      <a:pt x="9235" y="331263"/>
                      <a:pt x="19675" y="331263"/>
                    </a:cubicBezTo>
                    <a:cubicBezTo>
                      <a:pt x="30115" y="331263"/>
                      <a:pt x="39350" y="322028"/>
                      <a:pt x="39350" y="311588"/>
                    </a:cubicBezTo>
                    <a:lnTo>
                      <a:pt x="39350" y="20077"/>
                    </a:lnTo>
                    <a:cubicBezTo>
                      <a:pt x="39350" y="9235"/>
                      <a:pt x="30115" y="0"/>
                      <a:pt x="19273" y="0"/>
                    </a:cubicBezTo>
                    <a:lnTo>
                      <a:pt x="19675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28"/>
              <p:cNvSpPr/>
              <p:nvPr/>
            </p:nvSpPr>
            <p:spPr>
              <a:xfrm>
                <a:off x="3700960" y="8357890"/>
                <a:ext cx="39350" cy="331263"/>
              </a:xfrm>
              <a:custGeom>
                <a:avLst/>
                <a:gdLst/>
                <a:ahLst/>
                <a:cxnLst/>
                <a:rect l="l" t="t" r="r" b="b"/>
                <a:pathLst>
                  <a:path w="39350" h="331263" extrusionOk="0">
                    <a:moveTo>
                      <a:pt x="19675" y="0"/>
                    </a:moveTo>
                    <a:cubicBezTo>
                      <a:pt x="8834" y="0"/>
                      <a:pt x="0" y="9235"/>
                      <a:pt x="0" y="20077"/>
                    </a:cubicBezTo>
                    <a:lnTo>
                      <a:pt x="0" y="311588"/>
                    </a:lnTo>
                    <a:cubicBezTo>
                      <a:pt x="0" y="322430"/>
                      <a:pt x="9235" y="331263"/>
                      <a:pt x="19675" y="331263"/>
                    </a:cubicBezTo>
                    <a:cubicBezTo>
                      <a:pt x="30115" y="331263"/>
                      <a:pt x="39350" y="322028"/>
                      <a:pt x="39350" y="311588"/>
                    </a:cubicBezTo>
                    <a:lnTo>
                      <a:pt x="39350" y="20077"/>
                    </a:lnTo>
                    <a:cubicBezTo>
                      <a:pt x="39350" y="9235"/>
                      <a:pt x="30115" y="0"/>
                      <a:pt x="19274" y="0"/>
                    </a:cubicBezTo>
                    <a:lnTo>
                      <a:pt x="19675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28"/>
              <p:cNvSpPr/>
              <p:nvPr/>
            </p:nvSpPr>
            <p:spPr>
              <a:xfrm>
                <a:off x="5101904" y="8215346"/>
                <a:ext cx="39350" cy="473405"/>
              </a:xfrm>
              <a:custGeom>
                <a:avLst/>
                <a:gdLst/>
                <a:ahLst/>
                <a:cxnLst/>
                <a:rect l="l" t="t" r="r" b="b"/>
                <a:pathLst>
                  <a:path w="39350" h="473405" extrusionOk="0">
                    <a:moveTo>
                      <a:pt x="20077" y="0"/>
                    </a:moveTo>
                    <a:cubicBezTo>
                      <a:pt x="9235" y="0"/>
                      <a:pt x="0" y="9235"/>
                      <a:pt x="0" y="20077"/>
                    </a:cubicBezTo>
                    <a:lnTo>
                      <a:pt x="0" y="453731"/>
                    </a:lnTo>
                    <a:cubicBezTo>
                      <a:pt x="0" y="464572"/>
                      <a:pt x="9235" y="473406"/>
                      <a:pt x="19675" y="473406"/>
                    </a:cubicBezTo>
                    <a:cubicBezTo>
                      <a:pt x="30115" y="473406"/>
                      <a:pt x="39350" y="464170"/>
                      <a:pt x="39350" y="453731"/>
                    </a:cubicBezTo>
                    <a:lnTo>
                      <a:pt x="39350" y="20077"/>
                    </a:lnTo>
                    <a:cubicBezTo>
                      <a:pt x="39350" y="9235"/>
                      <a:pt x="30115" y="0"/>
                      <a:pt x="19675" y="0"/>
                    </a:cubicBezTo>
                    <a:lnTo>
                      <a:pt x="20077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28"/>
              <p:cNvSpPr/>
              <p:nvPr/>
            </p:nvSpPr>
            <p:spPr>
              <a:xfrm>
                <a:off x="4948519" y="8310910"/>
                <a:ext cx="39751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39751" h="40153" extrusionOk="0">
                    <a:moveTo>
                      <a:pt x="20077" y="0"/>
                    </a:moveTo>
                    <a:cubicBezTo>
                      <a:pt x="9235" y="0"/>
                      <a:pt x="0" y="9235"/>
                      <a:pt x="0" y="20077"/>
                    </a:cubicBezTo>
                    <a:cubicBezTo>
                      <a:pt x="0" y="30918"/>
                      <a:pt x="9235" y="40153"/>
                      <a:pt x="20077" y="40153"/>
                    </a:cubicBezTo>
                    <a:cubicBezTo>
                      <a:pt x="30918" y="40153"/>
                      <a:pt x="39752" y="30918"/>
                      <a:pt x="39752" y="20077"/>
                    </a:cubicBezTo>
                    <a:cubicBezTo>
                      <a:pt x="39752" y="9235"/>
                      <a:pt x="30516" y="0"/>
                      <a:pt x="20077" y="0"/>
                    </a:cubicBezTo>
                    <a:lnTo>
                      <a:pt x="20077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28"/>
              <p:cNvSpPr/>
              <p:nvPr/>
            </p:nvSpPr>
            <p:spPr>
              <a:xfrm>
                <a:off x="3786487" y="8239438"/>
                <a:ext cx="347726" cy="194341"/>
              </a:xfrm>
              <a:custGeom>
                <a:avLst/>
                <a:gdLst/>
                <a:ahLst/>
                <a:cxnLst/>
                <a:rect l="l" t="t" r="r" b="b"/>
                <a:pathLst>
                  <a:path w="347726" h="194341" extrusionOk="0">
                    <a:moveTo>
                      <a:pt x="327248" y="0"/>
                    </a:moveTo>
                    <a:cubicBezTo>
                      <a:pt x="316407" y="0"/>
                      <a:pt x="307172" y="9235"/>
                      <a:pt x="307172" y="20077"/>
                    </a:cubicBezTo>
                    <a:cubicBezTo>
                      <a:pt x="307172" y="93958"/>
                      <a:pt x="247343" y="153787"/>
                      <a:pt x="173462" y="153787"/>
                    </a:cubicBezTo>
                    <a:cubicBezTo>
                      <a:pt x="99580" y="153787"/>
                      <a:pt x="39752" y="93958"/>
                      <a:pt x="39752" y="20077"/>
                    </a:cubicBezTo>
                    <a:cubicBezTo>
                      <a:pt x="39752" y="9235"/>
                      <a:pt x="30516" y="0"/>
                      <a:pt x="19675" y="0"/>
                    </a:cubicBezTo>
                    <a:cubicBezTo>
                      <a:pt x="8834" y="0"/>
                      <a:pt x="0" y="9235"/>
                      <a:pt x="0" y="20077"/>
                    </a:cubicBezTo>
                    <a:cubicBezTo>
                      <a:pt x="0" y="116043"/>
                      <a:pt x="78299" y="194341"/>
                      <a:pt x="173863" y="194341"/>
                    </a:cubicBezTo>
                    <a:cubicBezTo>
                      <a:pt x="269428" y="194341"/>
                      <a:pt x="347726" y="116043"/>
                      <a:pt x="347726" y="20077"/>
                    </a:cubicBezTo>
                    <a:cubicBezTo>
                      <a:pt x="347726" y="9235"/>
                      <a:pt x="338491" y="0"/>
                      <a:pt x="328051" y="0"/>
                    </a:cubicBezTo>
                    <a:lnTo>
                      <a:pt x="328051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8"/>
              <p:cNvSpPr/>
              <p:nvPr/>
            </p:nvSpPr>
            <p:spPr>
              <a:xfrm>
                <a:off x="4624483" y="8215346"/>
                <a:ext cx="39350" cy="473405"/>
              </a:xfrm>
              <a:custGeom>
                <a:avLst/>
                <a:gdLst/>
                <a:ahLst/>
                <a:cxnLst/>
                <a:rect l="l" t="t" r="r" b="b"/>
                <a:pathLst>
                  <a:path w="39350" h="473405" extrusionOk="0">
                    <a:moveTo>
                      <a:pt x="19675" y="0"/>
                    </a:moveTo>
                    <a:cubicBezTo>
                      <a:pt x="8834" y="0"/>
                      <a:pt x="0" y="9235"/>
                      <a:pt x="0" y="20077"/>
                    </a:cubicBezTo>
                    <a:lnTo>
                      <a:pt x="0" y="453731"/>
                    </a:lnTo>
                    <a:cubicBezTo>
                      <a:pt x="0" y="464572"/>
                      <a:pt x="9235" y="473406"/>
                      <a:pt x="19675" y="473406"/>
                    </a:cubicBezTo>
                    <a:cubicBezTo>
                      <a:pt x="30115" y="473406"/>
                      <a:pt x="39350" y="464170"/>
                      <a:pt x="39350" y="453731"/>
                    </a:cubicBezTo>
                    <a:lnTo>
                      <a:pt x="39350" y="20077"/>
                    </a:lnTo>
                    <a:cubicBezTo>
                      <a:pt x="39350" y="9235"/>
                      <a:pt x="30115" y="0"/>
                      <a:pt x="19273" y="0"/>
                    </a:cubicBezTo>
                    <a:lnTo>
                      <a:pt x="19675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28"/>
              <p:cNvSpPr/>
              <p:nvPr/>
            </p:nvSpPr>
            <p:spPr>
              <a:xfrm>
                <a:off x="3541954" y="8526131"/>
                <a:ext cx="40153" cy="163021"/>
              </a:xfrm>
              <a:custGeom>
                <a:avLst/>
                <a:gdLst/>
                <a:ahLst/>
                <a:cxnLst/>
                <a:rect l="l" t="t" r="r" b="b"/>
                <a:pathLst>
                  <a:path w="40153" h="163021" extrusionOk="0">
                    <a:moveTo>
                      <a:pt x="20077" y="0"/>
                    </a:moveTo>
                    <a:cubicBezTo>
                      <a:pt x="9235" y="0"/>
                      <a:pt x="0" y="9235"/>
                      <a:pt x="0" y="20077"/>
                    </a:cubicBezTo>
                    <a:lnTo>
                      <a:pt x="0" y="142945"/>
                    </a:lnTo>
                    <a:cubicBezTo>
                      <a:pt x="0" y="153786"/>
                      <a:pt x="9235" y="163022"/>
                      <a:pt x="20077" y="163022"/>
                    </a:cubicBezTo>
                    <a:cubicBezTo>
                      <a:pt x="30918" y="163022"/>
                      <a:pt x="40153" y="153786"/>
                      <a:pt x="40153" y="142945"/>
                    </a:cubicBezTo>
                    <a:lnTo>
                      <a:pt x="40153" y="20077"/>
                    </a:lnTo>
                    <a:cubicBezTo>
                      <a:pt x="40153" y="9235"/>
                      <a:pt x="30918" y="0"/>
                      <a:pt x="20077" y="0"/>
                    </a:cubicBezTo>
                    <a:lnTo>
                      <a:pt x="20077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28"/>
              <p:cNvSpPr/>
              <p:nvPr/>
            </p:nvSpPr>
            <p:spPr>
              <a:xfrm>
                <a:off x="4948519" y="8434582"/>
                <a:ext cx="39751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39751" h="40153" extrusionOk="0">
                    <a:moveTo>
                      <a:pt x="20077" y="0"/>
                    </a:moveTo>
                    <a:cubicBezTo>
                      <a:pt x="9235" y="0"/>
                      <a:pt x="0" y="9235"/>
                      <a:pt x="0" y="20077"/>
                    </a:cubicBezTo>
                    <a:cubicBezTo>
                      <a:pt x="0" y="30918"/>
                      <a:pt x="9235" y="40153"/>
                      <a:pt x="20077" y="40153"/>
                    </a:cubicBezTo>
                    <a:cubicBezTo>
                      <a:pt x="30918" y="40153"/>
                      <a:pt x="39752" y="30918"/>
                      <a:pt x="39752" y="20077"/>
                    </a:cubicBezTo>
                    <a:cubicBezTo>
                      <a:pt x="39752" y="9235"/>
                      <a:pt x="30516" y="0"/>
                      <a:pt x="20077" y="0"/>
                    </a:cubicBezTo>
                    <a:lnTo>
                      <a:pt x="20077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28"/>
              <p:cNvSpPr/>
              <p:nvPr/>
            </p:nvSpPr>
            <p:spPr>
              <a:xfrm>
                <a:off x="4069968" y="7792935"/>
                <a:ext cx="81510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81510" h="40153" extrusionOk="0">
                    <a:moveTo>
                      <a:pt x="0" y="20077"/>
                    </a:moveTo>
                    <a:cubicBezTo>
                      <a:pt x="0" y="30918"/>
                      <a:pt x="9235" y="40153"/>
                      <a:pt x="20077" y="40153"/>
                    </a:cubicBezTo>
                    <a:lnTo>
                      <a:pt x="61836" y="40153"/>
                    </a:lnTo>
                    <a:cubicBezTo>
                      <a:pt x="72677" y="40153"/>
                      <a:pt x="81511" y="30918"/>
                      <a:pt x="81511" y="20077"/>
                    </a:cubicBezTo>
                    <a:cubicBezTo>
                      <a:pt x="81511" y="9235"/>
                      <a:pt x="72276" y="0"/>
                      <a:pt x="61836" y="0"/>
                    </a:cubicBezTo>
                    <a:lnTo>
                      <a:pt x="20077" y="0"/>
                    </a:lnTo>
                    <a:cubicBezTo>
                      <a:pt x="9235" y="0"/>
                      <a:pt x="0" y="9235"/>
                      <a:pt x="0" y="20077"/>
                    </a:cubicBezTo>
                    <a:lnTo>
                      <a:pt x="0" y="20077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8"/>
              <p:cNvSpPr/>
              <p:nvPr/>
            </p:nvSpPr>
            <p:spPr>
              <a:xfrm>
                <a:off x="4948519" y="8557852"/>
                <a:ext cx="39751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39751" h="40153" extrusionOk="0">
                    <a:moveTo>
                      <a:pt x="20077" y="0"/>
                    </a:moveTo>
                    <a:cubicBezTo>
                      <a:pt x="9235" y="0"/>
                      <a:pt x="0" y="9235"/>
                      <a:pt x="0" y="20077"/>
                    </a:cubicBezTo>
                    <a:cubicBezTo>
                      <a:pt x="0" y="30918"/>
                      <a:pt x="9235" y="40153"/>
                      <a:pt x="20077" y="40153"/>
                    </a:cubicBezTo>
                    <a:cubicBezTo>
                      <a:pt x="30918" y="40153"/>
                      <a:pt x="39752" y="30918"/>
                      <a:pt x="39752" y="20077"/>
                    </a:cubicBezTo>
                    <a:cubicBezTo>
                      <a:pt x="39752" y="9235"/>
                      <a:pt x="30516" y="0"/>
                      <a:pt x="20077" y="0"/>
                    </a:cubicBezTo>
                    <a:lnTo>
                      <a:pt x="20077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8"/>
              <p:cNvSpPr/>
              <p:nvPr/>
            </p:nvSpPr>
            <p:spPr>
              <a:xfrm>
                <a:off x="4959360" y="7542379"/>
                <a:ext cx="159006" cy="64345"/>
              </a:xfrm>
              <a:custGeom>
                <a:avLst/>
                <a:gdLst/>
                <a:ahLst/>
                <a:cxnLst/>
                <a:rect l="l" t="t" r="r" b="b"/>
                <a:pathLst>
                  <a:path w="159006" h="64345" extrusionOk="0">
                    <a:moveTo>
                      <a:pt x="153385" y="58624"/>
                    </a:moveTo>
                    <a:lnTo>
                      <a:pt x="153385" y="58624"/>
                    </a:lnTo>
                    <a:cubicBezTo>
                      <a:pt x="157400" y="54608"/>
                      <a:pt x="159007" y="49790"/>
                      <a:pt x="159007" y="44570"/>
                    </a:cubicBezTo>
                    <a:cubicBezTo>
                      <a:pt x="159007" y="39350"/>
                      <a:pt x="156999" y="34130"/>
                      <a:pt x="153385" y="30516"/>
                    </a:cubicBezTo>
                    <a:cubicBezTo>
                      <a:pt x="133710" y="10841"/>
                      <a:pt x="107209" y="0"/>
                      <a:pt x="79503" y="0"/>
                    </a:cubicBezTo>
                    <a:cubicBezTo>
                      <a:pt x="51798" y="0"/>
                      <a:pt x="25297" y="10841"/>
                      <a:pt x="5622" y="30516"/>
                    </a:cubicBezTo>
                    <a:cubicBezTo>
                      <a:pt x="1606" y="34532"/>
                      <a:pt x="0" y="39350"/>
                      <a:pt x="0" y="44570"/>
                    </a:cubicBezTo>
                    <a:cubicBezTo>
                      <a:pt x="0" y="49790"/>
                      <a:pt x="2008" y="54608"/>
                      <a:pt x="5622" y="58624"/>
                    </a:cubicBezTo>
                    <a:cubicBezTo>
                      <a:pt x="9637" y="62639"/>
                      <a:pt x="14455" y="64245"/>
                      <a:pt x="19675" y="64245"/>
                    </a:cubicBezTo>
                    <a:lnTo>
                      <a:pt x="19675" y="64245"/>
                    </a:lnTo>
                    <a:cubicBezTo>
                      <a:pt x="24895" y="64245"/>
                      <a:pt x="29713" y="62237"/>
                      <a:pt x="33729" y="58624"/>
                    </a:cubicBezTo>
                    <a:cubicBezTo>
                      <a:pt x="45775" y="46578"/>
                      <a:pt x="61836" y="39752"/>
                      <a:pt x="79503" y="39752"/>
                    </a:cubicBezTo>
                    <a:cubicBezTo>
                      <a:pt x="97171" y="39752"/>
                      <a:pt x="113232" y="46578"/>
                      <a:pt x="125278" y="58624"/>
                    </a:cubicBezTo>
                    <a:cubicBezTo>
                      <a:pt x="132907" y="66253"/>
                      <a:pt x="145756" y="66253"/>
                      <a:pt x="153385" y="58624"/>
                    </a:cubicBezTo>
                    <a:lnTo>
                      <a:pt x="153787" y="58624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8"/>
              <p:cNvSpPr/>
              <p:nvPr/>
            </p:nvSpPr>
            <p:spPr>
              <a:xfrm>
                <a:off x="4997907" y="7672074"/>
                <a:ext cx="81109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81109" h="40153" extrusionOk="0">
                    <a:moveTo>
                      <a:pt x="19675" y="0"/>
                    </a:moveTo>
                    <a:cubicBezTo>
                      <a:pt x="8834" y="0"/>
                      <a:pt x="0" y="9235"/>
                      <a:pt x="0" y="20077"/>
                    </a:cubicBezTo>
                    <a:cubicBezTo>
                      <a:pt x="0" y="30918"/>
                      <a:pt x="9235" y="40153"/>
                      <a:pt x="19675" y="40153"/>
                    </a:cubicBezTo>
                    <a:lnTo>
                      <a:pt x="61434" y="40153"/>
                    </a:lnTo>
                    <a:cubicBezTo>
                      <a:pt x="72276" y="40153"/>
                      <a:pt x="81109" y="30918"/>
                      <a:pt x="81109" y="20077"/>
                    </a:cubicBezTo>
                    <a:cubicBezTo>
                      <a:pt x="81109" y="9235"/>
                      <a:pt x="71874" y="0"/>
                      <a:pt x="61434" y="0"/>
                    </a:cubicBezTo>
                    <a:lnTo>
                      <a:pt x="19675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8"/>
              <p:cNvSpPr/>
              <p:nvPr/>
            </p:nvSpPr>
            <p:spPr>
              <a:xfrm>
                <a:off x="5221469" y="8081636"/>
                <a:ext cx="78791" cy="607115"/>
              </a:xfrm>
              <a:custGeom>
                <a:avLst/>
                <a:gdLst/>
                <a:ahLst/>
                <a:cxnLst/>
                <a:rect l="l" t="t" r="r" b="b"/>
                <a:pathLst>
                  <a:path w="78791" h="607115" extrusionOk="0">
                    <a:moveTo>
                      <a:pt x="23782" y="402"/>
                    </a:moveTo>
                    <a:cubicBezTo>
                      <a:pt x="18562" y="-402"/>
                      <a:pt x="13342" y="402"/>
                      <a:pt x="8925" y="3212"/>
                    </a:cubicBezTo>
                    <a:cubicBezTo>
                      <a:pt x="-310" y="9637"/>
                      <a:pt x="-2719" y="21281"/>
                      <a:pt x="3304" y="30918"/>
                    </a:cubicBezTo>
                    <a:cubicBezTo>
                      <a:pt x="26994" y="66253"/>
                      <a:pt x="39442" y="108012"/>
                      <a:pt x="39442" y="150976"/>
                    </a:cubicBezTo>
                    <a:lnTo>
                      <a:pt x="39442" y="587441"/>
                    </a:lnTo>
                    <a:cubicBezTo>
                      <a:pt x="39442" y="598282"/>
                      <a:pt x="48677" y="607116"/>
                      <a:pt x="59117" y="607116"/>
                    </a:cubicBezTo>
                    <a:cubicBezTo>
                      <a:pt x="69556" y="607116"/>
                      <a:pt x="78792" y="597880"/>
                      <a:pt x="78792" y="587441"/>
                    </a:cubicBezTo>
                    <a:lnTo>
                      <a:pt x="78792" y="150976"/>
                    </a:lnTo>
                    <a:cubicBezTo>
                      <a:pt x="78792" y="99981"/>
                      <a:pt x="63935" y="51396"/>
                      <a:pt x="36229" y="8834"/>
                    </a:cubicBezTo>
                    <a:cubicBezTo>
                      <a:pt x="33419" y="4417"/>
                      <a:pt x="29002" y="1205"/>
                      <a:pt x="23782" y="0"/>
                    </a:cubicBezTo>
                    <a:lnTo>
                      <a:pt x="24183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4687122" y="7672074"/>
                <a:ext cx="81912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81912" h="40153" extrusionOk="0">
                    <a:moveTo>
                      <a:pt x="20077" y="0"/>
                    </a:moveTo>
                    <a:cubicBezTo>
                      <a:pt x="9235" y="0"/>
                      <a:pt x="0" y="9235"/>
                      <a:pt x="0" y="20077"/>
                    </a:cubicBezTo>
                    <a:cubicBezTo>
                      <a:pt x="0" y="30918"/>
                      <a:pt x="9235" y="40153"/>
                      <a:pt x="20077" y="40153"/>
                    </a:cubicBezTo>
                    <a:lnTo>
                      <a:pt x="61836" y="40153"/>
                    </a:lnTo>
                    <a:cubicBezTo>
                      <a:pt x="72677" y="40153"/>
                      <a:pt x="81912" y="30918"/>
                      <a:pt x="81912" y="20077"/>
                    </a:cubicBezTo>
                    <a:cubicBezTo>
                      <a:pt x="81912" y="9235"/>
                      <a:pt x="72677" y="0"/>
                      <a:pt x="61836" y="0"/>
                    </a:cubicBezTo>
                    <a:lnTo>
                      <a:pt x="20077" y="0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3767615" y="7792935"/>
                <a:ext cx="81109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81109" h="40153" extrusionOk="0">
                    <a:moveTo>
                      <a:pt x="0" y="20077"/>
                    </a:moveTo>
                    <a:cubicBezTo>
                      <a:pt x="0" y="30918"/>
                      <a:pt x="9235" y="40153"/>
                      <a:pt x="19675" y="40153"/>
                    </a:cubicBezTo>
                    <a:lnTo>
                      <a:pt x="61434" y="40153"/>
                    </a:lnTo>
                    <a:cubicBezTo>
                      <a:pt x="72276" y="40153"/>
                      <a:pt x="81109" y="30918"/>
                      <a:pt x="81109" y="20077"/>
                    </a:cubicBezTo>
                    <a:cubicBezTo>
                      <a:pt x="81109" y="9235"/>
                      <a:pt x="71874" y="0"/>
                      <a:pt x="61434" y="0"/>
                    </a:cubicBezTo>
                    <a:lnTo>
                      <a:pt x="19675" y="0"/>
                    </a:lnTo>
                    <a:cubicBezTo>
                      <a:pt x="8834" y="0"/>
                      <a:pt x="0" y="9235"/>
                      <a:pt x="0" y="20077"/>
                    </a:cubicBezTo>
                    <a:lnTo>
                      <a:pt x="0" y="20077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3871109" y="8013275"/>
                <a:ext cx="177577" cy="68360"/>
              </a:xfrm>
              <a:custGeom>
                <a:avLst/>
                <a:gdLst/>
                <a:ahLst/>
                <a:cxnLst/>
                <a:rect l="l" t="t" r="r" b="b"/>
                <a:pathLst>
                  <a:path w="177577" h="68360" extrusionOk="0">
                    <a:moveTo>
                      <a:pt x="143849" y="5722"/>
                    </a:moveTo>
                    <a:cubicBezTo>
                      <a:pt x="114537" y="35034"/>
                      <a:pt x="63141" y="35034"/>
                      <a:pt x="33829" y="5722"/>
                    </a:cubicBezTo>
                    <a:cubicBezTo>
                      <a:pt x="29814" y="1707"/>
                      <a:pt x="24594" y="100"/>
                      <a:pt x="19775" y="100"/>
                    </a:cubicBezTo>
                    <a:cubicBezTo>
                      <a:pt x="14957" y="100"/>
                      <a:pt x="9737" y="2108"/>
                      <a:pt x="5722" y="5722"/>
                    </a:cubicBezTo>
                    <a:cubicBezTo>
                      <a:pt x="-1907" y="13351"/>
                      <a:pt x="-1907" y="26200"/>
                      <a:pt x="5722" y="33829"/>
                    </a:cubicBezTo>
                    <a:cubicBezTo>
                      <a:pt x="27806" y="55913"/>
                      <a:pt x="57519" y="68361"/>
                      <a:pt x="88839" y="68361"/>
                    </a:cubicBezTo>
                    <a:cubicBezTo>
                      <a:pt x="120158" y="68361"/>
                      <a:pt x="149872" y="56315"/>
                      <a:pt x="171956" y="33829"/>
                    </a:cubicBezTo>
                    <a:cubicBezTo>
                      <a:pt x="175971" y="29814"/>
                      <a:pt x="177577" y="24995"/>
                      <a:pt x="177577" y="19775"/>
                    </a:cubicBezTo>
                    <a:cubicBezTo>
                      <a:pt x="177577" y="14556"/>
                      <a:pt x="175570" y="9336"/>
                      <a:pt x="171956" y="5722"/>
                    </a:cubicBezTo>
                    <a:cubicBezTo>
                      <a:pt x="164327" y="-1907"/>
                      <a:pt x="151478" y="-1907"/>
                      <a:pt x="143849" y="5722"/>
                    </a:cubicBezTo>
                    <a:lnTo>
                      <a:pt x="143849" y="5722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3494172" y="7095475"/>
                <a:ext cx="932356" cy="1384882"/>
              </a:xfrm>
              <a:custGeom>
                <a:avLst/>
                <a:gdLst/>
                <a:ahLst/>
                <a:cxnLst/>
                <a:rect l="l" t="t" r="r" b="b"/>
                <a:pathLst>
                  <a:path w="932356" h="1384882" extrusionOk="0">
                    <a:moveTo>
                      <a:pt x="843618" y="566159"/>
                    </a:moveTo>
                    <a:lnTo>
                      <a:pt x="835587" y="565356"/>
                    </a:lnTo>
                    <a:lnTo>
                      <a:pt x="828761" y="497899"/>
                    </a:lnTo>
                    <a:cubicBezTo>
                      <a:pt x="819927" y="407153"/>
                      <a:pt x="777767" y="323634"/>
                      <a:pt x="710711" y="262200"/>
                    </a:cubicBezTo>
                    <a:cubicBezTo>
                      <a:pt x="693445" y="246942"/>
                      <a:pt x="675376" y="232888"/>
                      <a:pt x="655701" y="220842"/>
                    </a:cubicBezTo>
                    <a:lnTo>
                      <a:pt x="650080" y="217630"/>
                    </a:lnTo>
                    <a:lnTo>
                      <a:pt x="650883" y="210804"/>
                    </a:lnTo>
                    <a:cubicBezTo>
                      <a:pt x="651686" y="203175"/>
                      <a:pt x="652489" y="195144"/>
                      <a:pt x="652489" y="187114"/>
                    </a:cubicBezTo>
                    <a:cubicBezTo>
                      <a:pt x="652489" y="83920"/>
                      <a:pt x="568569" y="0"/>
                      <a:pt x="465375" y="0"/>
                    </a:cubicBezTo>
                    <a:cubicBezTo>
                      <a:pt x="376637" y="0"/>
                      <a:pt x="299944" y="62639"/>
                      <a:pt x="282277" y="149771"/>
                    </a:cubicBezTo>
                    <a:cubicBezTo>
                      <a:pt x="281474" y="154991"/>
                      <a:pt x="282277" y="160211"/>
                      <a:pt x="285087" y="164628"/>
                    </a:cubicBezTo>
                    <a:cubicBezTo>
                      <a:pt x="287898" y="169045"/>
                      <a:pt x="292315" y="172257"/>
                      <a:pt x="297535" y="173462"/>
                    </a:cubicBezTo>
                    <a:cubicBezTo>
                      <a:pt x="302755" y="174265"/>
                      <a:pt x="307975" y="173462"/>
                      <a:pt x="312392" y="170651"/>
                    </a:cubicBezTo>
                    <a:cubicBezTo>
                      <a:pt x="316808" y="167840"/>
                      <a:pt x="320021" y="163423"/>
                      <a:pt x="321225" y="158203"/>
                    </a:cubicBezTo>
                    <a:cubicBezTo>
                      <a:pt x="335279" y="89943"/>
                      <a:pt x="395910" y="40555"/>
                      <a:pt x="465777" y="40555"/>
                    </a:cubicBezTo>
                    <a:cubicBezTo>
                      <a:pt x="546083" y="40555"/>
                      <a:pt x="610729" y="103194"/>
                      <a:pt x="613139" y="183500"/>
                    </a:cubicBezTo>
                    <a:lnTo>
                      <a:pt x="613139" y="198758"/>
                    </a:lnTo>
                    <a:lnTo>
                      <a:pt x="599085" y="193137"/>
                    </a:lnTo>
                    <a:cubicBezTo>
                      <a:pt x="556523" y="176272"/>
                      <a:pt x="511953" y="167840"/>
                      <a:pt x="465777" y="167840"/>
                    </a:cubicBezTo>
                    <a:cubicBezTo>
                      <a:pt x="374629" y="167840"/>
                      <a:pt x="287898" y="201569"/>
                      <a:pt x="220039" y="263003"/>
                    </a:cubicBezTo>
                    <a:cubicBezTo>
                      <a:pt x="152984" y="324437"/>
                      <a:pt x="110823" y="407956"/>
                      <a:pt x="101989" y="498702"/>
                    </a:cubicBezTo>
                    <a:lnTo>
                      <a:pt x="95163" y="566159"/>
                    </a:lnTo>
                    <a:lnTo>
                      <a:pt x="87132" y="566963"/>
                    </a:lnTo>
                    <a:cubicBezTo>
                      <a:pt x="37342" y="573789"/>
                      <a:pt x="0" y="616752"/>
                      <a:pt x="0" y="667345"/>
                    </a:cubicBezTo>
                    <a:cubicBezTo>
                      <a:pt x="0" y="711112"/>
                      <a:pt x="27706" y="749258"/>
                      <a:pt x="69063" y="763311"/>
                    </a:cubicBezTo>
                    <a:lnTo>
                      <a:pt x="76291" y="765721"/>
                    </a:lnTo>
                    <a:lnTo>
                      <a:pt x="76291" y="773350"/>
                    </a:lnTo>
                    <a:cubicBezTo>
                      <a:pt x="73079" y="867710"/>
                      <a:pt x="116444" y="957251"/>
                      <a:pt x="192735" y="1012662"/>
                    </a:cubicBezTo>
                    <a:lnTo>
                      <a:pt x="224055" y="1035148"/>
                    </a:lnTo>
                    <a:lnTo>
                      <a:pt x="207190" y="1042376"/>
                    </a:lnTo>
                    <a:cubicBezTo>
                      <a:pt x="110421" y="1082127"/>
                      <a:pt x="47782" y="1175684"/>
                      <a:pt x="47782" y="1280886"/>
                    </a:cubicBezTo>
                    <a:lnTo>
                      <a:pt x="47782" y="1364806"/>
                    </a:lnTo>
                    <a:cubicBezTo>
                      <a:pt x="47782" y="1375647"/>
                      <a:pt x="57017" y="1384882"/>
                      <a:pt x="67859" y="1384882"/>
                    </a:cubicBezTo>
                    <a:cubicBezTo>
                      <a:pt x="78700" y="1384882"/>
                      <a:pt x="87935" y="1375647"/>
                      <a:pt x="87935" y="1364806"/>
                    </a:cubicBezTo>
                    <a:lnTo>
                      <a:pt x="87935" y="1280886"/>
                    </a:lnTo>
                    <a:cubicBezTo>
                      <a:pt x="87935" y="1177692"/>
                      <a:pt x="161416" y="1087749"/>
                      <a:pt x="262602" y="1067271"/>
                    </a:cubicBezTo>
                    <a:lnTo>
                      <a:pt x="267018" y="1066468"/>
                    </a:lnTo>
                    <a:lnTo>
                      <a:pt x="336483" y="1116659"/>
                    </a:lnTo>
                    <a:cubicBezTo>
                      <a:pt x="412373" y="1171669"/>
                      <a:pt x="519180" y="1171669"/>
                      <a:pt x="595471" y="1116659"/>
                    </a:cubicBezTo>
                    <a:lnTo>
                      <a:pt x="738818" y="1012662"/>
                    </a:lnTo>
                    <a:cubicBezTo>
                      <a:pt x="815109" y="957653"/>
                      <a:pt x="858876" y="867710"/>
                      <a:pt x="856065" y="773350"/>
                    </a:cubicBezTo>
                    <a:lnTo>
                      <a:pt x="856065" y="765721"/>
                    </a:lnTo>
                    <a:lnTo>
                      <a:pt x="863293" y="763311"/>
                    </a:lnTo>
                    <a:cubicBezTo>
                      <a:pt x="904651" y="749258"/>
                      <a:pt x="932356" y="711112"/>
                      <a:pt x="932356" y="667345"/>
                    </a:cubicBezTo>
                    <a:cubicBezTo>
                      <a:pt x="932356" y="617154"/>
                      <a:pt x="895014" y="573789"/>
                      <a:pt x="845224" y="566963"/>
                    </a:cubicBezTo>
                    <a:lnTo>
                      <a:pt x="844421" y="566963"/>
                    </a:lnTo>
                    <a:close/>
                    <a:moveTo>
                      <a:pt x="79905" y="726772"/>
                    </a:moveTo>
                    <a:lnTo>
                      <a:pt x="65450" y="716332"/>
                    </a:lnTo>
                    <a:cubicBezTo>
                      <a:pt x="49790" y="704688"/>
                      <a:pt x="40153" y="686217"/>
                      <a:pt x="40153" y="666542"/>
                    </a:cubicBezTo>
                    <a:cubicBezTo>
                      <a:pt x="40153" y="642450"/>
                      <a:pt x="54207" y="621169"/>
                      <a:pt x="75488" y="610729"/>
                    </a:cubicBezTo>
                    <a:lnTo>
                      <a:pt x="91951" y="603100"/>
                    </a:lnTo>
                    <a:lnTo>
                      <a:pt x="79905" y="726772"/>
                    </a:lnTo>
                    <a:lnTo>
                      <a:pt x="79905" y="726772"/>
                    </a:lnTo>
                    <a:close/>
                    <a:moveTo>
                      <a:pt x="146157" y="470595"/>
                    </a:moveTo>
                    <a:cubicBezTo>
                      <a:pt x="159408" y="401130"/>
                      <a:pt x="194743" y="339294"/>
                      <a:pt x="246942" y="291512"/>
                    </a:cubicBezTo>
                    <a:cubicBezTo>
                      <a:pt x="306770" y="236904"/>
                      <a:pt x="384667" y="207190"/>
                      <a:pt x="465777" y="207190"/>
                    </a:cubicBezTo>
                    <a:cubicBezTo>
                      <a:pt x="546886" y="207190"/>
                      <a:pt x="624382" y="237305"/>
                      <a:pt x="684611" y="291512"/>
                    </a:cubicBezTo>
                    <a:cubicBezTo>
                      <a:pt x="744439" y="346120"/>
                      <a:pt x="782183" y="420404"/>
                      <a:pt x="789813" y="501111"/>
                    </a:cubicBezTo>
                    <a:lnTo>
                      <a:pt x="791820" y="521188"/>
                    </a:lnTo>
                    <a:lnTo>
                      <a:pt x="778570" y="518779"/>
                    </a:lnTo>
                    <a:cubicBezTo>
                      <a:pt x="654496" y="497096"/>
                      <a:pt x="582221" y="371417"/>
                      <a:pt x="574190" y="356962"/>
                    </a:cubicBezTo>
                    <a:cubicBezTo>
                      <a:pt x="566963" y="343711"/>
                      <a:pt x="546083" y="343711"/>
                      <a:pt x="538855" y="356962"/>
                    </a:cubicBezTo>
                    <a:cubicBezTo>
                      <a:pt x="538052" y="358568"/>
                      <a:pt x="454534" y="509142"/>
                      <a:pt x="154991" y="482641"/>
                    </a:cubicBezTo>
                    <a:lnTo>
                      <a:pt x="143347" y="481838"/>
                    </a:lnTo>
                    <a:lnTo>
                      <a:pt x="145354" y="470996"/>
                    </a:lnTo>
                    <a:lnTo>
                      <a:pt x="146961" y="470996"/>
                    </a:lnTo>
                    <a:close/>
                    <a:moveTo>
                      <a:pt x="139733" y="521188"/>
                    </a:moveTo>
                    <a:lnTo>
                      <a:pt x="149771" y="521991"/>
                    </a:lnTo>
                    <a:cubicBezTo>
                      <a:pt x="383463" y="543272"/>
                      <a:pt x="498702" y="462163"/>
                      <a:pt x="546484" y="411570"/>
                    </a:cubicBezTo>
                    <a:lnTo>
                      <a:pt x="555318" y="402335"/>
                    </a:lnTo>
                    <a:lnTo>
                      <a:pt x="562546" y="412373"/>
                    </a:lnTo>
                    <a:cubicBezTo>
                      <a:pt x="597880" y="462163"/>
                      <a:pt x="674975" y="548091"/>
                      <a:pt x="787403" y="560136"/>
                    </a:cubicBezTo>
                    <a:lnTo>
                      <a:pt x="795434" y="560940"/>
                    </a:lnTo>
                    <a:lnTo>
                      <a:pt x="802260" y="632011"/>
                    </a:lnTo>
                    <a:lnTo>
                      <a:pt x="728378" y="695854"/>
                    </a:lnTo>
                    <a:lnTo>
                      <a:pt x="722757" y="683808"/>
                    </a:lnTo>
                    <a:cubicBezTo>
                      <a:pt x="703082" y="642852"/>
                      <a:pt x="661724" y="616752"/>
                      <a:pt x="616752" y="616752"/>
                    </a:cubicBezTo>
                    <a:cubicBezTo>
                      <a:pt x="562546" y="616752"/>
                      <a:pt x="515566" y="653693"/>
                      <a:pt x="502717" y="706294"/>
                    </a:cubicBezTo>
                    <a:lnTo>
                      <a:pt x="500710" y="713923"/>
                    </a:lnTo>
                    <a:lnTo>
                      <a:pt x="431245" y="713923"/>
                    </a:lnTo>
                    <a:lnTo>
                      <a:pt x="429237" y="706294"/>
                    </a:lnTo>
                    <a:cubicBezTo>
                      <a:pt x="416388" y="653693"/>
                      <a:pt x="369409" y="616752"/>
                      <a:pt x="315202" y="616752"/>
                    </a:cubicBezTo>
                    <a:cubicBezTo>
                      <a:pt x="270231" y="616752"/>
                      <a:pt x="228471" y="643254"/>
                      <a:pt x="209198" y="683808"/>
                    </a:cubicBezTo>
                    <a:lnTo>
                      <a:pt x="203576" y="695854"/>
                    </a:lnTo>
                    <a:lnTo>
                      <a:pt x="129695" y="632011"/>
                    </a:lnTo>
                    <a:lnTo>
                      <a:pt x="140536" y="520786"/>
                    </a:lnTo>
                    <a:lnTo>
                      <a:pt x="140135" y="520786"/>
                    </a:lnTo>
                    <a:close/>
                    <a:moveTo>
                      <a:pt x="694248" y="734803"/>
                    </a:moveTo>
                    <a:cubicBezTo>
                      <a:pt x="694248" y="777365"/>
                      <a:pt x="659315" y="812700"/>
                      <a:pt x="616351" y="812700"/>
                    </a:cubicBezTo>
                    <a:cubicBezTo>
                      <a:pt x="573387" y="812700"/>
                      <a:pt x="538454" y="777767"/>
                      <a:pt x="538454" y="734803"/>
                    </a:cubicBezTo>
                    <a:cubicBezTo>
                      <a:pt x="538454" y="691839"/>
                      <a:pt x="573387" y="656906"/>
                      <a:pt x="616351" y="656906"/>
                    </a:cubicBezTo>
                    <a:cubicBezTo>
                      <a:pt x="659315" y="656906"/>
                      <a:pt x="694248" y="691839"/>
                      <a:pt x="694248" y="734803"/>
                    </a:cubicBezTo>
                    <a:lnTo>
                      <a:pt x="694248" y="734803"/>
                    </a:lnTo>
                    <a:close/>
                    <a:moveTo>
                      <a:pt x="392698" y="734803"/>
                    </a:moveTo>
                    <a:cubicBezTo>
                      <a:pt x="392698" y="777365"/>
                      <a:pt x="357765" y="812700"/>
                      <a:pt x="314801" y="812700"/>
                    </a:cubicBezTo>
                    <a:cubicBezTo>
                      <a:pt x="271837" y="812700"/>
                      <a:pt x="236904" y="777767"/>
                      <a:pt x="236904" y="734803"/>
                    </a:cubicBezTo>
                    <a:cubicBezTo>
                      <a:pt x="236904" y="691839"/>
                      <a:pt x="271837" y="656906"/>
                      <a:pt x="314801" y="656906"/>
                    </a:cubicBezTo>
                    <a:cubicBezTo>
                      <a:pt x="357765" y="656906"/>
                      <a:pt x="392698" y="691839"/>
                      <a:pt x="392698" y="734803"/>
                    </a:cubicBezTo>
                    <a:lnTo>
                      <a:pt x="392698" y="734803"/>
                    </a:lnTo>
                    <a:close/>
                    <a:moveTo>
                      <a:pt x="715128" y="979335"/>
                    </a:moveTo>
                    <a:lnTo>
                      <a:pt x="571781" y="1083332"/>
                    </a:lnTo>
                    <a:cubicBezTo>
                      <a:pt x="540060" y="1106219"/>
                      <a:pt x="502717" y="1117864"/>
                      <a:pt x="465777" y="1117864"/>
                    </a:cubicBezTo>
                    <a:cubicBezTo>
                      <a:pt x="428836" y="1117864"/>
                      <a:pt x="391493" y="1106219"/>
                      <a:pt x="359772" y="1083332"/>
                    </a:cubicBezTo>
                    <a:lnTo>
                      <a:pt x="216425" y="979335"/>
                    </a:lnTo>
                    <a:cubicBezTo>
                      <a:pt x="146961" y="929144"/>
                      <a:pt x="108414" y="844019"/>
                      <a:pt x="117247" y="758091"/>
                    </a:cubicBezTo>
                    <a:lnTo>
                      <a:pt x="124876" y="681399"/>
                    </a:lnTo>
                    <a:lnTo>
                      <a:pt x="197955" y="744038"/>
                    </a:lnTo>
                    <a:lnTo>
                      <a:pt x="197955" y="748053"/>
                    </a:lnTo>
                    <a:cubicBezTo>
                      <a:pt x="205183" y="807480"/>
                      <a:pt x="255374" y="852050"/>
                      <a:pt x="315202" y="852050"/>
                    </a:cubicBezTo>
                    <a:cubicBezTo>
                      <a:pt x="369409" y="852050"/>
                      <a:pt x="416388" y="815109"/>
                      <a:pt x="429237" y="762508"/>
                    </a:cubicBezTo>
                    <a:lnTo>
                      <a:pt x="431245" y="754879"/>
                    </a:lnTo>
                    <a:lnTo>
                      <a:pt x="482239" y="754879"/>
                    </a:lnTo>
                    <a:lnTo>
                      <a:pt x="482239" y="831572"/>
                    </a:lnTo>
                    <a:lnTo>
                      <a:pt x="449715" y="831572"/>
                    </a:lnTo>
                    <a:cubicBezTo>
                      <a:pt x="438874" y="831572"/>
                      <a:pt x="430040" y="840807"/>
                      <a:pt x="430040" y="851648"/>
                    </a:cubicBezTo>
                    <a:cubicBezTo>
                      <a:pt x="430040" y="862490"/>
                      <a:pt x="439276" y="871725"/>
                      <a:pt x="449715" y="871725"/>
                    </a:cubicBezTo>
                    <a:lnTo>
                      <a:pt x="501914" y="871725"/>
                    </a:lnTo>
                    <a:cubicBezTo>
                      <a:pt x="512756" y="871725"/>
                      <a:pt x="521991" y="862490"/>
                      <a:pt x="521991" y="851648"/>
                    </a:cubicBezTo>
                    <a:lnTo>
                      <a:pt x="521991" y="807480"/>
                    </a:lnTo>
                    <a:lnTo>
                      <a:pt x="538855" y="822738"/>
                    </a:lnTo>
                    <a:cubicBezTo>
                      <a:pt x="560538" y="842012"/>
                      <a:pt x="588244" y="852451"/>
                      <a:pt x="617154" y="852451"/>
                    </a:cubicBezTo>
                    <a:cubicBezTo>
                      <a:pt x="676982" y="852451"/>
                      <a:pt x="727174" y="807881"/>
                      <a:pt x="734401" y="748455"/>
                    </a:cubicBezTo>
                    <a:lnTo>
                      <a:pt x="734401" y="744439"/>
                    </a:lnTo>
                    <a:lnTo>
                      <a:pt x="807881" y="681800"/>
                    </a:lnTo>
                    <a:lnTo>
                      <a:pt x="815511" y="758493"/>
                    </a:lnTo>
                    <a:cubicBezTo>
                      <a:pt x="823541" y="844421"/>
                      <a:pt x="785797" y="928742"/>
                      <a:pt x="715529" y="979737"/>
                    </a:cubicBezTo>
                    <a:lnTo>
                      <a:pt x="715931" y="979737"/>
                    </a:lnTo>
                    <a:close/>
                    <a:moveTo>
                      <a:pt x="865702" y="715931"/>
                    </a:moveTo>
                    <a:lnTo>
                      <a:pt x="851247" y="726371"/>
                    </a:lnTo>
                    <a:lnTo>
                      <a:pt x="839201" y="602699"/>
                    </a:lnTo>
                    <a:lnTo>
                      <a:pt x="855664" y="610328"/>
                    </a:lnTo>
                    <a:cubicBezTo>
                      <a:pt x="877346" y="620366"/>
                      <a:pt x="890998" y="642450"/>
                      <a:pt x="890998" y="666141"/>
                    </a:cubicBezTo>
                    <a:cubicBezTo>
                      <a:pt x="890998" y="685816"/>
                      <a:pt x="881362" y="704688"/>
                      <a:pt x="865702" y="715931"/>
                    </a:cubicBezTo>
                    <a:lnTo>
                      <a:pt x="865702" y="715931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4648173" y="7542178"/>
                <a:ext cx="159106" cy="64546"/>
              </a:xfrm>
              <a:custGeom>
                <a:avLst/>
                <a:gdLst/>
                <a:ahLst/>
                <a:cxnLst/>
                <a:rect l="l" t="t" r="r" b="b"/>
                <a:pathLst>
                  <a:path w="159106" h="64546" extrusionOk="0">
                    <a:moveTo>
                      <a:pt x="153385" y="58824"/>
                    </a:moveTo>
                    <a:lnTo>
                      <a:pt x="153385" y="58824"/>
                    </a:lnTo>
                    <a:cubicBezTo>
                      <a:pt x="161014" y="51195"/>
                      <a:pt x="161014" y="38346"/>
                      <a:pt x="153385" y="30717"/>
                    </a:cubicBezTo>
                    <a:cubicBezTo>
                      <a:pt x="112429" y="-10239"/>
                      <a:pt x="46578" y="-10239"/>
                      <a:pt x="5621" y="30717"/>
                    </a:cubicBezTo>
                    <a:cubicBezTo>
                      <a:pt x="1606" y="34732"/>
                      <a:pt x="0" y="39149"/>
                      <a:pt x="0" y="44771"/>
                    </a:cubicBezTo>
                    <a:cubicBezTo>
                      <a:pt x="0" y="50392"/>
                      <a:pt x="2008" y="54809"/>
                      <a:pt x="5621" y="58824"/>
                    </a:cubicBezTo>
                    <a:cubicBezTo>
                      <a:pt x="13251" y="66453"/>
                      <a:pt x="26100" y="66453"/>
                      <a:pt x="33729" y="58824"/>
                    </a:cubicBezTo>
                    <a:cubicBezTo>
                      <a:pt x="45775" y="46778"/>
                      <a:pt x="61836" y="39952"/>
                      <a:pt x="79503" y="39952"/>
                    </a:cubicBezTo>
                    <a:cubicBezTo>
                      <a:pt x="97171" y="39952"/>
                      <a:pt x="113232" y="46778"/>
                      <a:pt x="125278" y="58824"/>
                    </a:cubicBezTo>
                    <a:cubicBezTo>
                      <a:pt x="132907" y="66453"/>
                      <a:pt x="145756" y="66453"/>
                      <a:pt x="153385" y="58824"/>
                    </a:cubicBezTo>
                    <a:lnTo>
                      <a:pt x="153385" y="58824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4414080" y="7132014"/>
                <a:ext cx="930348" cy="1557139"/>
              </a:xfrm>
              <a:custGeom>
                <a:avLst/>
                <a:gdLst/>
                <a:ahLst/>
                <a:cxnLst/>
                <a:rect l="l" t="t" r="r" b="b"/>
                <a:pathLst>
                  <a:path w="930348" h="1557139" extrusionOk="0">
                    <a:moveTo>
                      <a:pt x="847231" y="397516"/>
                    </a:moveTo>
                    <a:lnTo>
                      <a:pt x="839201" y="396713"/>
                    </a:lnTo>
                    <a:lnTo>
                      <a:pt x="835186" y="357765"/>
                    </a:lnTo>
                    <a:lnTo>
                      <a:pt x="869717" y="364189"/>
                    </a:lnTo>
                    <a:cubicBezTo>
                      <a:pt x="879756" y="366197"/>
                      <a:pt x="890998" y="358969"/>
                      <a:pt x="892605" y="347726"/>
                    </a:cubicBezTo>
                    <a:cubicBezTo>
                      <a:pt x="894211" y="336483"/>
                      <a:pt x="887385" y="326445"/>
                      <a:pt x="876142" y="324839"/>
                    </a:cubicBezTo>
                    <a:lnTo>
                      <a:pt x="830367" y="316808"/>
                    </a:lnTo>
                    <a:lnTo>
                      <a:pt x="829564" y="309581"/>
                    </a:lnTo>
                    <a:cubicBezTo>
                      <a:pt x="827958" y="299141"/>
                      <a:pt x="826352" y="289103"/>
                      <a:pt x="823140" y="279064"/>
                    </a:cubicBezTo>
                    <a:lnTo>
                      <a:pt x="819927" y="264208"/>
                    </a:lnTo>
                    <a:lnTo>
                      <a:pt x="846428" y="268625"/>
                    </a:lnTo>
                    <a:cubicBezTo>
                      <a:pt x="856868" y="270231"/>
                      <a:pt x="867710" y="263003"/>
                      <a:pt x="869316" y="252162"/>
                    </a:cubicBezTo>
                    <a:cubicBezTo>
                      <a:pt x="871323" y="241320"/>
                      <a:pt x="863694" y="230881"/>
                      <a:pt x="852853" y="229274"/>
                    </a:cubicBezTo>
                    <a:lnTo>
                      <a:pt x="804268" y="221645"/>
                    </a:lnTo>
                    <a:lnTo>
                      <a:pt x="801859" y="216827"/>
                    </a:lnTo>
                    <a:cubicBezTo>
                      <a:pt x="781380" y="170249"/>
                      <a:pt x="751667" y="128892"/>
                      <a:pt x="713522" y="95163"/>
                    </a:cubicBezTo>
                    <a:cubicBezTo>
                      <a:pt x="646466" y="34130"/>
                      <a:pt x="558932" y="0"/>
                      <a:pt x="467784" y="0"/>
                    </a:cubicBezTo>
                    <a:cubicBezTo>
                      <a:pt x="399524" y="0"/>
                      <a:pt x="332468" y="19274"/>
                      <a:pt x="275049" y="55010"/>
                    </a:cubicBezTo>
                    <a:cubicBezTo>
                      <a:pt x="270632" y="57821"/>
                      <a:pt x="267420" y="62237"/>
                      <a:pt x="266215" y="67457"/>
                    </a:cubicBezTo>
                    <a:cubicBezTo>
                      <a:pt x="265011" y="72677"/>
                      <a:pt x="266215" y="77897"/>
                      <a:pt x="268625" y="82314"/>
                    </a:cubicBezTo>
                    <a:cubicBezTo>
                      <a:pt x="271435" y="86731"/>
                      <a:pt x="275852" y="89943"/>
                      <a:pt x="281072" y="91549"/>
                    </a:cubicBezTo>
                    <a:cubicBezTo>
                      <a:pt x="285890" y="92352"/>
                      <a:pt x="291512" y="91549"/>
                      <a:pt x="295929" y="89140"/>
                    </a:cubicBezTo>
                    <a:cubicBezTo>
                      <a:pt x="347325" y="57017"/>
                      <a:pt x="406751" y="40153"/>
                      <a:pt x="467784" y="40153"/>
                    </a:cubicBezTo>
                    <a:cubicBezTo>
                      <a:pt x="548894" y="40153"/>
                      <a:pt x="626389" y="70268"/>
                      <a:pt x="686619" y="124475"/>
                    </a:cubicBezTo>
                    <a:cubicBezTo>
                      <a:pt x="709506" y="145756"/>
                      <a:pt x="729984" y="169848"/>
                      <a:pt x="746447" y="196750"/>
                    </a:cubicBezTo>
                    <a:lnTo>
                      <a:pt x="754478" y="209599"/>
                    </a:lnTo>
                    <a:lnTo>
                      <a:pt x="739621" y="212009"/>
                    </a:lnTo>
                    <a:cubicBezTo>
                      <a:pt x="730787" y="213615"/>
                      <a:pt x="724363" y="220039"/>
                      <a:pt x="722757" y="228471"/>
                    </a:cubicBezTo>
                    <a:cubicBezTo>
                      <a:pt x="721954" y="233691"/>
                      <a:pt x="722757" y="238911"/>
                      <a:pt x="725969" y="243328"/>
                    </a:cubicBezTo>
                    <a:cubicBezTo>
                      <a:pt x="729181" y="247745"/>
                      <a:pt x="733598" y="250556"/>
                      <a:pt x="738818" y="251359"/>
                    </a:cubicBezTo>
                    <a:lnTo>
                      <a:pt x="774956" y="256980"/>
                    </a:lnTo>
                    <a:lnTo>
                      <a:pt x="776963" y="262602"/>
                    </a:lnTo>
                    <a:cubicBezTo>
                      <a:pt x="780176" y="273041"/>
                      <a:pt x="783388" y="283883"/>
                      <a:pt x="785797" y="294724"/>
                    </a:cubicBezTo>
                    <a:lnTo>
                      <a:pt x="788608" y="307975"/>
                    </a:lnTo>
                    <a:lnTo>
                      <a:pt x="774554" y="307172"/>
                    </a:lnTo>
                    <a:cubicBezTo>
                      <a:pt x="764114" y="306369"/>
                      <a:pt x="754879" y="313596"/>
                      <a:pt x="753273" y="323634"/>
                    </a:cubicBezTo>
                    <a:cubicBezTo>
                      <a:pt x="751265" y="334476"/>
                      <a:pt x="758493" y="344916"/>
                      <a:pt x="769736" y="346522"/>
                    </a:cubicBezTo>
                    <a:lnTo>
                      <a:pt x="793426" y="350939"/>
                    </a:lnTo>
                    <a:lnTo>
                      <a:pt x="816314" y="590251"/>
                    </a:lnTo>
                    <a:cubicBezTo>
                      <a:pt x="822738" y="656504"/>
                      <a:pt x="802260" y="721151"/>
                      <a:pt x="759698" y="771744"/>
                    </a:cubicBezTo>
                    <a:lnTo>
                      <a:pt x="752872" y="779373"/>
                    </a:lnTo>
                    <a:lnTo>
                      <a:pt x="745243" y="772948"/>
                    </a:lnTo>
                    <a:cubicBezTo>
                      <a:pt x="734803" y="763713"/>
                      <a:pt x="723158" y="752470"/>
                      <a:pt x="711112" y="740424"/>
                    </a:cubicBezTo>
                    <a:cubicBezTo>
                      <a:pt x="682202" y="710711"/>
                      <a:pt x="650080" y="677785"/>
                      <a:pt x="600290" y="656906"/>
                    </a:cubicBezTo>
                    <a:cubicBezTo>
                      <a:pt x="573789" y="646064"/>
                      <a:pt x="548091" y="642049"/>
                      <a:pt x="524400" y="644860"/>
                    </a:cubicBezTo>
                    <a:lnTo>
                      <a:pt x="512756" y="646466"/>
                    </a:lnTo>
                    <a:lnTo>
                      <a:pt x="512756" y="560538"/>
                    </a:lnTo>
                    <a:cubicBezTo>
                      <a:pt x="512756" y="549697"/>
                      <a:pt x="503521" y="540461"/>
                      <a:pt x="493081" y="540461"/>
                    </a:cubicBezTo>
                    <a:cubicBezTo>
                      <a:pt x="482641" y="540461"/>
                      <a:pt x="473004" y="549697"/>
                      <a:pt x="473004" y="560538"/>
                    </a:cubicBezTo>
                    <a:lnTo>
                      <a:pt x="473004" y="672164"/>
                    </a:lnTo>
                    <a:lnTo>
                      <a:pt x="452928" y="659315"/>
                    </a:lnTo>
                    <a:cubicBezTo>
                      <a:pt x="428836" y="645261"/>
                      <a:pt x="389084" y="634018"/>
                      <a:pt x="333271" y="656906"/>
                    </a:cubicBezTo>
                    <a:cubicBezTo>
                      <a:pt x="283481" y="677384"/>
                      <a:pt x="251359" y="710711"/>
                      <a:pt x="222850" y="740023"/>
                    </a:cubicBezTo>
                    <a:cubicBezTo>
                      <a:pt x="211206" y="752069"/>
                      <a:pt x="199963" y="763713"/>
                      <a:pt x="188720" y="772547"/>
                    </a:cubicBezTo>
                    <a:lnTo>
                      <a:pt x="181091" y="779373"/>
                    </a:lnTo>
                    <a:lnTo>
                      <a:pt x="174265" y="771744"/>
                    </a:lnTo>
                    <a:cubicBezTo>
                      <a:pt x="130899" y="721552"/>
                      <a:pt x="110823" y="656504"/>
                      <a:pt x="117649" y="590251"/>
                    </a:cubicBezTo>
                    <a:lnTo>
                      <a:pt x="140536" y="350939"/>
                    </a:lnTo>
                    <a:lnTo>
                      <a:pt x="164628" y="346522"/>
                    </a:lnTo>
                    <a:cubicBezTo>
                      <a:pt x="175068" y="344514"/>
                      <a:pt x="182697" y="334476"/>
                      <a:pt x="181091" y="323634"/>
                    </a:cubicBezTo>
                    <a:cubicBezTo>
                      <a:pt x="179083" y="313596"/>
                      <a:pt x="170651" y="305967"/>
                      <a:pt x="159810" y="307172"/>
                    </a:cubicBezTo>
                    <a:lnTo>
                      <a:pt x="145756" y="307975"/>
                    </a:lnTo>
                    <a:lnTo>
                      <a:pt x="148567" y="294724"/>
                    </a:lnTo>
                    <a:cubicBezTo>
                      <a:pt x="150976" y="284284"/>
                      <a:pt x="153787" y="273041"/>
                      <a:pt x="157400" y="262602"/>
                    </a:cubicBezTo>
                    <a:lnTo>
                      <a:pt x="159408" y="256980"/>
                    </a:lnTo>
                    <a:lnTo>
                      <a:pt x="195546" y="251359"/>
                    </a:lnTo>
                    <a:cubicBezTo>
                      <a:pt x="200766" y="250556"/>
                      <a:pt x="205584" y="247343"/>
                      <a:pt x="208395" y="243328"/>
                    </a:cubicBezTo>
                    <a:cubicBezTo>
                      <a:pt x="211607" y="238911"/>
                      <a:pt x="212812" y="233691"/>
                      <a:pt x="211607" y="228471"/>
                    </a:cubicBezTo>
                    <a:cubicBezTo>
                      <a:pt x="210001" y="219638"/>
                      <a:pt x="203576" y="213213"/>
                      <a:pt x="195144" y="212009"/>
                    </a:cubicBezTo>
                    <a:lnTo>
                      <a:pt x="180288" y="209599"/>
                    </a:lnTo>
                    <a:lnTo>
                      <a:pt x="187917" y="196750"/>
                    </a:lnTo>
                    <a:cubicBezTo>
                      <a:pt x="201970" y="173863"/>
                      <a:pt x="218032" y="152582"/>
                      <a:pt x="236904" y="134513"/>
                    </a:cubicBezTo>
                    <a:cubicBezTo>
                      <a:pt x="240919" y="130498"/>
                      <a:pt x="242525" y="125679"/>
                      <a:pt x="242525" y="120459"/>
                    </a:cubicBezTo>
                    <a:cubicBezTo>
                      <a:pt x="242525" y="115240"/>
                      <a:pt x="240517" y="110421"/>
                      <a:pt x="236904" y="106406"/>
                    </a:cubicBezTo>
                    <a:cubicBezTo>
                      <a:pt x="232888" y="102391"/>
                      <a:pt x="228070" y="100784"/>
                      <a:pt x="222850" y="100784"/>
                    </a:cubicBezTo>
                    <a:lnTo>
                      <a:pt x="222850" y="100784"/>
                    </a:lnTo>
                    <a:cubicBezTo>
                      <a:pt x="217630" y="100784"/>
                      <a:pt x="212812" y="102792"/>
                      <a:pt x="208796" y="106406"/>
                    </a:cubicBezTo>
                    <a:cubicBezTo>
                      <a:pt x="176674" y="138127"/>
                      <a:pt x="151377" y="175469"/>
                      <a:pt x="132505" y="217229"/>
                    </a:cubicBezTo>
                    <a:lnTo>
                      <a:pt x="130096" y="222047"/>
                    </a:lnTo>
                    <a:lnTo>
                      <a:pt x="81511" y="230078"/>
                    </a:lnTo>
                    <a:cubicBezTo>
                      <a:pt x="76291" y="230881"/>
                      <a:pt x="71473" y="234093"/>
                      <a:pt x="68662" y="238108"/>
                    </a:cubicBezTo>
                    <a:cubicBezTo>
                      <a:pt x="65450" y="242525"/>
                      <a:pt x="64245" y="247745"/>
                      <a:pt x="65450" y="252965"/>
                    </a:cubicBezTo>
                    <a:cubicBezTo>
                      <a:pt x="67457" y="263405"/>
                      <a:pt x="77496" y="271034"/>
                      <a:pt x="87935" y="269428"/>
                    </a:cubicBezTo>
                    <a:lnTo>
                      <a:pt x="114437" y="265011"/>
                    </a:lnTo>
                    <a:lnTo>
                      <a:pt x="111224" y="279867"/>
                    </a:lnTo>
                    <a:cubicBezTo>
                      <a:pt x="108815" y="289906"/>
                      <a:pt x="106807" y="299944"/>
                      <a:pt x="104800" y="310384"/>
                    </a:cubicBezTo>
                    <a:lnTo>
                      <a:pt x="103997" y="317611"/>
                    </a:lnTo>
                    <a:lnTo>
                      <a:pt x="57821" y="325642"/>
                    </a:lnTo>
                    <a:cubicBezTo>
                      <a:pt x="52601" y="326445"/>
                      <a:pt x="48184" y="329657"/>
                      <a:pt x="44971" y="333673"/>
                    </a:cubicBezTo>
                    <a:cubicBezTo>
                      <a:pt x="42161" y="338090"/>
                      <a:pt x="40555" y="343309"/>
                      <a:pt x="41759" y="348529"/>
                    </a:cubicBezTo>
                    <a:cubicBezTo>
                      <a:pt x="43767" y="358969"/>
                      <a:pt x="53805" y="366598"/>
                      <a:pt x="64647" y="364992"/>
                    </a:cubicBezTo>
                    <a:lnTo>
                      <a:pt x="99178" y="358568"/>
                    </a:lnTo>
                    <a:lnTo>
                      <a:pt x="95163" y="397516"/>
                    </a:lnTo>
                    <a:lnTo>
                      <a:pt x="87132" y="398319"/>
                    </a:lnTo>
                    <a:cubicBezTo>
                      <a:pt x="37342" y="405145"/>
                      <a:pt x="0" y="448109"/>
                      <a:pt x="0" y="498702"/>
                    </a:cubicBezTo>
                    <a:cubicBezTo>
                      <a:pt x="0" y="542469"/>
                      <a:pt x="27706" y="580615"/>
                      <a:pt x="68662" y="594668"/>
                    </a:cubicBezTo>
                    <a:lnTo>
                      <a:pt x="75889" y="597077"/>
                    </a:lnTo>
                    <a:lnTo>
                      <a:pt x="75889" y="604706"/>
                    </a:lnTo>
                    <a:cubicBezTo>
                      <a:pt x="73480" y="668951"/>
                      <a:pt x="92352" y="730386"/>
                      <a:pt x="130096" y="781782"/>
                    </a:cubicBezTo>
                    <a:lnTo>
                      <a:pt x="138930" y="793426"/>
                    </a:lnTo>
                    <a:lnTo>
                      <a:pt x="125679" y="797843"/>
                    </a:lnTo>
                    <a:cubicBezTo>
                      <a:pt x="119255" y="799851"/>
                      <a:pt x="114838" y="804669"/>
                      <a:pt x="112830" y="810291"/>
                    </a:cubicBezTo>
                    <a:cubicBezTo>
                      <a:pt x="110020" y="818321"/>
                      <a:pt x="112830" y="827155"/>
                      <a:pt x="119656" y="832375"/>
                    </a:cubicBezTo>
                    <a:cubicBezTo>
                      <a:pt x="134112" y="842815"/>
                      <a:pt x="150976" y="853656"/>
                      <a:pt x="168643" y="862490"/>
                    </a:cubicBezTo>
                    <a:lnTo>
                      <a:pt x="173863" y="864899"/>
                    </a:lnTo>
                    <a:lnTo>
                      <a:pt x="174666" y="876945"/>
                    </a:lnTo>
                    <a:lnTo>
                      <a:pt x="169848" y="882165"/>
                    </a:lnTo>
                    <a:cubicBezTo>
                      <a:pt x="93557" y="929545"/>
                      <a:pt x="48184" y="1011056"/>
                      <a:pt x="48184" y="1100999"/>
                    </a:cubicBezTo>
                    <a:lnTo>
                      <a:pt x="48184" y="1537464"/>
                    </a:lnTo>
                    <a:cubicBezTo>
                      <a:pt x="48184" y="1548306"/>
                      <a:pt x="57419" y="1557139"/>
                      <a:pt x="67859" y="1557139"/>
                    </a:cubicBezTo>
                    <a:cubicBezTo>
                      <a:pt x="78299" y="1557139"/>
                      <a:pt x="87534" y="1547904"/>
                      <a:pt x="87534" y="1537464"/>
                    </a:cubicBezTo>
                    <a:lnTo>
                      <a:pt x="87534" y="1100999"/>
                    </a:lnTo>
                    <a:cubicBezTo>
                      <a:pt x="87534" y="1032338"/>
                      <a:pt x="118853" y="969699"/>
                      <a:pt x="173060" y="927939"/>
                    </a:cubicBezTo>
                    <a:lnTo>
                      <a:pt x="183901" y="919909"/>
                    </a:lnTo>
                    <a:lnTo>
                      <a:pt x="188720" y="932758"/>
                    </a:lnTo>
                    <a:cubicBezTo>
                      <a:pt x="206387" y="980540"/>
                      <a:pt x="245737" y="1043580"/>
                      <a:pt x="329657" y="1072491"/>
                    </a:cubicBezTo>
                    <a:cubicBezTo>
                      <a:pt x="334877" y="1074097"/>
                      <a:pt x="340097" y="1074097"/>
                      <a:pt x="344916" y="1071688"/>
                    </a:cubicBezTo>
                    <a:cubicBezTo>
                      <a:pt x="349734" y="1069278"/>
                      <a:pt x="353749" y="1064862"/>
                      <a:pt x="354954" y="1059642"/>
                    </a:cubicBezTo>
                    <a:lnTo>
                      <a:pt x="361780" y="1038361"/>
                    </a:lnTo>
                    <a:lnTo>
                      <a:pt x="445298" y="1137539"/>
                    </a:lnTo>
                    <a:lnTo>
                      <a:pt x="445298" y="1537464"/>
                    </a:lnTo>
                    <a:cubicBezTo>
                      <a:pt x="445298" y="1548306"/>
                      <a:pt x="454534" y="1557139"/>
                      <a:pt x="464973" y="1557139"/>
                    </a:cubicBezTo>
                    <a:cubicBezTo>
                      <a:pt x="475413" y="1557139"/>
                      <a:pt x="484649" y="1547904"/>
                      <a:pt x="484649" y="1537464"/>
                    </a:cubicBezTo>
                    <a:lnTo>
                      <a:pt x="484649" y="1137539"/>
                    </a:lnTo>
                    <a:lnTo>
                      <a:pt x="568167" y="1038361"/>
                    </a:lnTo>
                    <a:lnTo>
                      <a:pt x="574993" y="1059642"/>
                    </a:lnTo>
                    <a:cubicBezTo>
                      <a:pt x="576599" y="1064862"/>
                      <a:pt x="580213" y="1069278"/>
                      <a:pt x="585031" y="1071688"/>
                    </a:cubicBezTo>
                    <a:cubicBezTo>
                      <a:pt x="589850" y="1074097"/>
                      <a:pt x="595471" y="1074498"/>
                      <a:pt x="600290" y="1072491"/>
                    </a:cubicBezTo>
                    <a:cubicBezTo>
                      <a:pt x="685816" y="1043179"/>
                      <a:pt x="724363" y="978934"/>
                      <a:pt x="742432" y="930349"/>
                    </a:cubicBezTo>
                    <a:lnTo>
                      <a:pt x="745243" y="922318"/>
                    </a:lnTo>
                    <a:lnTo>
                      <a:pt x="754076" y="924326"/>
                    </a:lnTo>
                    <a:cubicBezTo>
                      <a:pt x="762107" y="925932"/>
                      <a:pt x="769736" y="922318"/>
                      <a:pt x="774153" y="916295"/>
                    </a:cubicBezTo>
                    <a:cubicBezTo>
                      <a:pt x="776963" y="911878"/>
                      <a:pt x="778168" y="906658"/>
                      <a:pt x="776963" y="901438"/>
                    </a:cubicBezTo>
                    <a:cubicBezTo>
                      <a:pt x="776160" y="896218"/>
                      <a:pt x="772948" y="891802"/>
                      <a:pt x="768130" y="888589"/>
                    </a:cubicBezTo>
                    <a:cubicBezTo>
                      <a:pt x="766122" y="886983"/>
                      <a:pt x="764114" y="886180"/>
                      <a:pt x="762508" y="884574"/>
                    </a:cubicBezTo>
                    <a:lnTo>
                      <a:pt x="757289" y="881362"/>
                    </a:lnTo>
                    <a:lnTo>
                      <a:pt x="755281" y="873733"/>
                    </a:lnTo>
                    <a:lnTo>
                      <a:pt x="756084" y="865702"/>
                    </a:lnTo>
                    <a:lnTo>
                      <a:pt x="760902" y="863293"/>
                    </a:lnTo>
                    <a:cubicBezTo>
                      <a:pt x="778570" y="854058"/>
                      <a:pt x="795835" y="843618"/>
                      <a:pt x="809889" y="833178"/>
                    </a:cubicBezTo>
                    <a:cubicBezTo>
                      <a:pt x="816715" y="827958"/>
                      <a:pt x="819526" y="819124"/>
                      <a:pt x="816715" y="811094"/>
                    </a:cubicBezTo>
                    <a:cubicBezTo>
                      <a:pt x="814708" y="805472"/>
                      <a:pt x="809889" y="800654"/>
                      <a:pt x="803866" y="798646"/>
                    </a:cubicBezTo>
                    <a:lnTo>
                      <a:pt x="790616" y="794229"/>
                    </a:lnTo>
                    <a:lnTo>
                      <a:pt x="799449" y="782585"/>
                    </a:lnTo>
                    <a:cubicBezTo>
                      <a:pt x="837193" y="730787"/>
                      <a:pt x="856467" y="669755"/>
                      <a:pt x="854058" y="605510"/>
                    </a:cubicBezTo>
                    <a:lnTo>
                      <a:pt x="854058" y="597880"/>
                    </a:lnTo>
                    <a:lnTo>
                      <a:pt x="861285" y="595471"/>
                    </a:lnTo>
                    <a:cubicBezTo>
                      <a:pt x="902643" y="581418"/>
                      <a:pt x="930348" y="543272"/>
                      <a:pt x="930348" y="499505"/>
                    </a:cubicBezTo>
                    <a:cubicBezTo>
                      <a:pt x="930348" y="449314"/>
                      <a:pt x="893006" y="405948"/>
                      <a:pt x="843216" y="399122"/>
                    </a:cubicBezTo>
                    <a:lnTo>
                      <a:pt x="846428" y="397516"/>
                    </a:lnTo>
                    <a:close/>
                    <a:moveTo>
                      <a:pt x="83519" y="558129"/>
                    </a:moveTo>
                    <a:lnTo>
                      <a:pt x="69063" y="547689"/>
                    </a:lnTo>
                    <a:cubicBezTo>
                      <a:pt x="53404" y="536045"/>
                      <a:pt x="43767" y="517574"/>
                      <a:pt x="43767" y="497899"/>
                    </a:cubicBezTo>
                    <a:cubicBezTo>
                      <a:pt x="43767" y="473807"/>
                      <a:pt x="57821" y="452526"/>
                      <a:pt x="79102" y="442086"/>
                    </a:cubicBezTo>
                    <a:lnTo>
                      <a:pt x="95564" y="434457"/>
                    </a:lnTo>
                    <a:lnTo>
                      <a:pt x="83519" y="558129"/>
                    </a:lnTo>
                    <a:lnTo>
                      <a:pt x="83519" y="558129"/>
                    </a:lnTo>
                    <a:close/>
                    <a:moveTo>
                      <a:pt x="714325" y="900234"/>
                    </a:moveTo>
                    <a:cubicBezTo>
                      <a:pt x="703885" y="937978"/>
                      <a:pt x="679391" y="989775"/>
                      <a:pt x="622374" y="1021095"/>
                    </a:cubicBezTo>
                    <a:lnTo>
                      <a:pt x="611533" y="1026716"/>
                    </a:lnTo>
                    <a:lnTo>
                      <a:pt x="600691" y="991381"/>
                    </a:lnTo>
                    <a:cubicBezTo>
                      <a:pt x="598684" y="984154"/>
                      <a:pt x="592660" y="979335"/>
                      <a:pt x="585835" y="978131"/>
                    </a:cubicBezTo>
                    <a:cubicBezTo>
                      <a:pt x="578607" y="976525"/>
                      <a:pt x="571379" y="978934"/>
                      <a:pt x="566561" y="984957"/>
                    </a:cubicBezTo>
                    <a:lnTo>
                      <a:pt x="470193" y="1099393"/>
                    </a:lnTo>
                    <a:lnTo>
                      <a:pt x="373826" y="984957"/>
                    </a:lnTo>
                    <a:cubicBezTo>
                      <a:pt x="369007" y="979335"/>
                      <a:pt x="361378" y="976926"/>
                      <a:pt x="354552" y="978131"/>
                    </a:cubicBezTo>
                    <a:cubicBezTo>
                      <a:pt x="347325" y="979737"/>
                      <a:pt x="341703" y="984957"/>
                      <a:pt x="339696" y="991381"/>
                    </a:cubicBezTo>
                    <a:lnTo>
                      <a:pt x="328854" y="1027519"/>
                    </a:lnTo>
                    <a:lnTo>
                      <a:pt x="318013" y="1021898"/>
                    </a:lnTo>
                    <a:cubicBezTo>
                      <a:pt x="259791" y="990578"/>
                      <a:pt x="236101" y="938781"/>
                      <a:pt x="225259" y="901037"/>
                    </a:cubicBezTo>
                    <a:lnTo>
                      <a:pt x="220441" y="883369"/>
                    </a:lnTo>
                    <a:lnTo>
                      <a:pt x="237707" y="888589"/>
                    </a:lnTo>
                    <a:cubicBezTo>
                      <a:pt x="279867" y="901037"/>
                      <a:pt x="342105" y="911075"/>
                      <a:pt x="398319" y="887786"/>
                    </a:cubicBezTo>
                    <a:cubicBezTo>
                      <a:pt x="423616" y="877346"/>
                      <a:pt x="445298" y="860884"/>
                      <a:pt x="462163" y="839201"/>
                    </a:cubicBezTo>
                    <a:lnTo>
                      <a:pt x="470193" y="828761"/>
                    </a:lnTo>
                    <a:lnTo>
                      <a:pt x="478224" y="839201"/>
                    </a:lnTo>
                    <a:cubicBezTo>
                      <a:pt x="495088" y="860884"/>
                      <a:pt x="515968" y="876945"/>
                      <a:pt x="542068" y="887786"/>
                    </a:cubicBezTo>
                    <a:cubicBezTo>
                      <a:pt x="586638" y="905855"/>
                      <a:pt x="642450" y="906658"/>
                      <a:pt x="702680" y="888589"/>
                    </a:cubicBezTo>
                    <a:lnTo>
                      <a:pt x="720348" y="883369"/>
                    </a:lnTo>
                    <a:lnTo>
                      <a:pt x="715529" y="901037"/>
                    </a:lnTo>
                    <a:lnTo>
                      <a:pt x="714726" y="901037"/>
                    </a:lnTo>
                    <a:close/>
                    <a:moveTo>
                      <a:pt x="736007" y="832776"/>
                    </a:moveTo>
                    <a:cubicBezTo>
                      <a:pt x="668550" y="862891"/>
                      <a:pt x="602297" y="869316"/>
                      <a:pt x="556121" y="850444"/>
                    </a:cubicBezTo>
                    <a:cubicBezTo>
                      <a:pt x="523999" y="837193"/>
                      <a:pt x="501914" y="813101"/>
                      <a:pt x="487861" y="776562"/>
                    </a:cubicBezTo>
                    <a:cubicBezTo>
                      <a:pt x="485050" y="768933"/>
                      <a:pt x="477421" y="763713"/>
                      <a:pt x="468989" y="763713"/>
                    </a:cubicBezTo>
                    <a:cubicBezTo>
                      <a:pt x="460557" y="763713"/>
                      <a:pt x="453329" y="768933"/>
                      <a:pt x="450117" y="776562"/>
                    </a:cubicBezTo>
                    <a:cubicBezTo>
                      <a:pt x="436063" y="813101"/>
                      <a:pt x="413577" y="837193"/>
                      <a:pt x="381856" y="850444"/>
                    </a:cubicBezTo>
                    <a:cubicBezTo>
                      <a:pt x="364189" y="857671"/>
                      <a:pt x="344113" y="861285"/>
                      <a:pt x="321225" y="861285"/>
                    </a:cubicBezTo>
                    <a:cubicBezTo>
                      <a:pt x="285087" y="861285"/>
                      <a:pt x="244533" y="852050"/>
                      <a:pt x="203978" y="833981"/>
                    </a:cubicBezTo>
                    <a:lnTo>
                      <a:pt x="187114" y="826352"/>
                    </a:lnTo>
                    <a:lnTo>
                      <a:pt x="200364" y="815510"/>
                    </a:lnTo>
                    <a:cubicBezTo>
                      <a:pt x="219638" y="802661"/>
                      <a:pt x="236502" y="785396"/>
                      <a:pt x="252563" y="768531"/>
                    </a:cubicBezTo>
                    <a:cubicBezTo>
                      <a:pt x="279867" y="740424"/>
                      <a:pt x="307573" y="711514"/>
                      <a:pt x="350135" y="694248"/>
                    </a:cubicBezTo>
                    <a:cubicBezTo>
                      <a:pt x="382660" y="680997"/>
                      <a:pt x="411168" y="680997"/>
                      <a:pt x="434457" y="694248"/>
                    </a:cubicBezTo>
                    <a:cubicBezTo>
                      <a:pt x="441283" y="698263"/>
                      <a:pt x="446905" y="703885"/>
                      <a:pt x="451321" y="710711"/>
                    </a:cubicBezTo>
                    <a:cubicBezTo>
                      <a:pt x="458549" y="722757"/>
                      <a:pt x="477823" y="722757"/>
                      <a:pt x="485050" y="710711"/>
                    </a:cubicBezTo>
                    <a:cubicBezTo>
                      <a:pt x="489869" y="703483"/>
                      <a:pt x="495891" y="697460"/>
                      <a:pt x="503922" y="693043"/>
                    </a:cubicBezTo>
                    <a:cubicBezTo>
                      <a:pt x="526809" y="680596"/>
                      <a:pt x="554917" y="680596"/>
                      <a:pt x="586638" y="693846"/>
                    </a:cubicBezTo>
                    <a:cubicBezTo>
                      <a:pt x="628798" y="711112"/>
                      <a:pt x="656504" y="740023"/>
                      <a:pt x="683407" y="768130"/>
                    </a:cubicBezTo>
                    <a:cubicBezTo>
                      <a:pt x="700271" y="785396"/>
                      <a:pt x="717135" y="802661"/>
                      <a:pt x="736007" y="815510"/>
                    </a:cubicBezTo>
                    <a:lnTo>
                      <a:pt x="750864" y="825549"/>
                    </a:lnTo>
                    <a:lnTo>
                      <a:pt x="734401" y="833178"/>
                    </a:lnTo>
                    <a:lnTo>
                      <a:pt x="734803" y="833178"/>
                    </a:lnTo>
                    <a:close/>
                    <a:moveTo>
                      <a:pt x="869316" y="547689"/>
                    </a:moveTo>
                    <a:lnTo>
                      <a:pt x="854861" y="558129"/>
                    </a:lnTo>
                    <a:lnTo>
                      <a:pt x="842815" y="434457"/>
                    </a:lnTo>
                    <a:lnTo>
                      <a:pt x="859278" y="442086"/>
                    </a:lnTo>
                    <a:cubicBezTo>
                      <a:pt x="880960" y="452124"/>
                      <a:pt x="894612" y="474209"/>
                      <a:pt x="894612" y="497899"/>
                    </a:cubicBezTo>
                    <a:cubicBezTo>
                      <a:pt x="894612" y="517574"/>
                      <a:pt x="884976" y="536446"/>
                      <a:pt x="869316" y="547689"/>
                    </a:cubicBezTo>
                    <a:lnTo>
                      <a:pt x="869316" y="547689"/>
                    </a:lnTo>
                    <a:close/>
                  </a:path>
                </a:pathLst>
              </a:custGeom>
              <a:solidFill>
                <a:srgbClr val="B3B5B8"/>
              </a:solidFill>
              <a:ln w="9525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6" name="Google Shape;4556;p28"/>
            <p:cNvSpPr txBox="1"/>
            <p:nvPr/>
          </p:nvSpPr>
          <p:spPr>
            <a:xfrm>
              <a:off x="3127105" y="17679020"/>
              <a:ext cx="300646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Извор: База података услуга социјалне заштите у надлежности ЈЛС за 2024.</a:t>
              </a:r>
              <a:endParaRPr sz="32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557" name="Google Shape;4557;p28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8" name="Google Shape;4558;p28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559" name="Google Shape;4559;p28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8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8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2" name="Google Shape;4562;p28"/>
          <p:cNvGrpSpPr/>
          <p:nvPr/>
        </p:nvGrpSpPr>
        <p:grpSpPr>
          <a:xfrm>
            <a:off x="23785783" y="5545394"/>
            <a:ext cx="9884604" cy="11164119"/>
            <a:chOff x="23785783" y="5545394"/>
            <a:chExt cx="9884604" cy="11164119"/>
          </a:xfrm>
        </p:grpSpPr>
        <p:sp>
          <p:nvSpPr>
            <p:cNvPr id="4563" name="Google Shape;4563;p28"/>
            <p:cNvSpPr txBox="1"/>
            <p:nvPr/>
          </p:nvSpPr>
          <p:spPr>
            <a:xfrm>
              <a:off x="25457111" y="11013599"/>
              <a:ext cx="8213276" cy="1165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9275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1.271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корисника </a:t>
              </a:r>
              <a:b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просеку месечно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64" name="Google Shape;4564;p28"/>
            <p:cNvSpPr txBox="1"/>
            <p:nvPr/>
          </p:nvSpPr>
          <p:spPr>
            <a:xfrm>
              <a:off x="25457110" y="9422979"/>
              <a:ext cx="8213276" cy="1165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9275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8C8C8C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69</a:t>
              </a:r>
              <a:r>
                <a:rPr lang="ru-RU" sz="6600" b="1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ЈЛС</a:t>
              </a:r>
              <a:endParaRPr sz="3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65" name="Google Shape;4565;p28"/>
            <p:cNvSpPr txBox="1"/>
            <p:nvPr/>
          </p:nvSpPr>
          <p:spPr>
            <a:xfrm>
              <a:off x="28990146" y="6557519"/>
              <a:ext cx="4680237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400" b="0" i="0" u="none" strike="noStrike" cap="none">
                  <a:solidFill>
                    <a:srgbClr val="E4082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ДНЕВНИ БОРАВАК</a:t>
              </a:r>
              <a:br>
                <a:rPr lang="ru-RU" sz="5400" b="0" i="0" u="none" strike="noStrike" cap="none">
                  <a:solidFill>
                    <a:srgbClr val="E4082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</a:br>
              <a:r>
                <a:rPr lang="ru-RU" sz="5400" b="0" i="0" u="none" strike="noStrike" cap="none">
                  <a:solidFill>
                    <a:srgbClr val="E4082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0-26</a:t>
              </a:r>
              <a:endParaRPr/>
            </a:p>
          </p:txBody>
        </p:sp>
        <p:sp>
          <p:nvSpPr>
            <p:cNvPr id="4566" name="Google Shape;4566;p28"/>
            <p:cNvSpPr txBox="1"/>
            <p:nvPr/>
          </p:nvSpPr>
          <p:spPr>
            <a:xfrm>
              <a:off x="25457109" y="13538016"/>
              <a:ext cx="821327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Деце и младих </a:t>
              </a:r>
              <a:b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4800" b="0" i="0" u="none" strike="noStrike" cap="none">
                  <a:solidFill>
                    <a:srgbClr val="8C8C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са инвалидитетом (2-25)</a:t>
              </a:r>
              <a:endParaRPr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67" name="Google Shape;4567;p28"/>
            <p:cNvSpPr txBox="1"/>
            <p:nvPr/>
          </p:nvSpPr>
          <p:spPr>
            <a:xfrm>
              <a:off x="25457109" y="15509184"/>
              <a:ext cx="821327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>
                  <a:solidFill>
                    <a:srgbClr val="E91D27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10,3%</a:t>
              </a:r>
              <a:endParaRPr sz="7200" b="0" i="0" u="none" strike="noStrike" cap="none">
                <a:solidFill>
                  <a:srgbClr val="E91D2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grpSp>
          <p:nvGrpSpPr>
            <p:cNvPr id="4568" name="Google Shape;4568;p28"/>
            <p:cNvGrpSpPr/>
            <p:nvPr/>
          </p:nvGrpSpPr>
          <p:grpSpPr>
            <a:xfrm>
              <a:off x="25546172" y="7594560"/>
              <a:ext cx="2875681" cy="1129818"/>
              <a:chOff x="25546172" y="7594560"/>
              <a:chExt cx="2875681" cy="1129818"/>
            </a:xfrm>
          </p:grpSpPr>
          <p:sp>
            <p:nvSpPr>
              <p:cNvPr id="4569" name="Google Shape;4569;p28"/>
              <p:cNvSpPr/>
              <p:nvPr/>
            </p:nvSpPr>
            <p:spPr>
              <a:xfrm>
                <a:off x="27619833" y="7630618"/>
                <a:ext cx="567253" cy="203433"/>
              </a:xfrm>
              <a:custGeom>
                <a:avLst/>
                <a:gdLst/>
                <a:ahLst/>
                <a:cxnLst/>
                <a:rect l="l" t="t" r="r" b="b"/>
                <a:pathLst>
                  <a:path w="567253" h="203433" extrusionOk="0">
                    <a:moveTo>
                      <a:pt x="567254" y="94179"/>
                    </a:moveTo>
                    <a:lnTo>
                      <a:pt x="496347" y="36296"/>
                    </a:lnTo>
                    <a:cubicBezTo>
                      <a:pt x="444614" y="-6031"/>
                      <a:pt x="372260" y="-11819"/>
                      <a:pt x="314739" y="21464"/>
                    </a:cubicBezTo>
                    <a:lnTo>
                      <a:pt x="0" y="203434"/>
                    </a:lnTo>
                  </a:path>
                </a:pathLst>
              </a:custGeom>
              <a:noFill/>
              <a:ln w="76200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27402771" y="7648673"/>
                <a:ext cx="392157" cy="113386"/>
              </a:xfrm>
              <a:custGeom>
                <a:avLst/>
                <a:gdLst/>
                <a:ahLst/>
                <a:cxnLst/>
                <a:rect l="l" t="t" r="r" b="b"/>
                <a:pathLst>
                  <a:path w="392157" h="113386" extrusionOk="0">
                    <a:moveTo>
                      <a:pt x="392158" y="84445"/>
                    </a:moveTo>
                    <a:lnTo>
                      <a:pt x="341872" y="42480"/>
                    </a:lnTo>
                    <a:cubicBezTo>
                      <a:pt x="279286" y="-9615"/>
                      <a:pt x="189567" y="-14318"/>
                      <a:pt x="121916" y="31265"/>
                    </a:cubicBezTo>
                    <a:lnTo>
                      <a:pt x="0" y="113386"/>
                    </a:lnTo>
                  </a:path>
                </a:pathLst>
              </a:custGeom>
              <a:noFill/>
              <a:ln w="76200" cap="flat" cmpd="sng">
                <a:solidFill>
                  <a:srgbClr val="B3B5B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1" name="Google Shape;4571;p28"/>
              <p:cNvGrpSpPr/>
              <p:nvPr/>
            </p:nvGrpSpPr>
            <p:grpSpPr>
              <a:xfrm>
                <a:off x="25546172" y="7594560"/>
                <a:ext cx="2875681" cy="1129818"/>
                <a:chOff x="25546172" y="7594560"/>
                <a:chExt cx="2875681" cy="1129818"/>
              </a:xfrm>
            </p:grpSpPr>
            <p:sp>
              <p:nvSpPr>
                <p:cNvPr id="4572" name="Google Shape;4572;p28"/>
                <p:cNvSpPr/>
                <p:nvPr/>
              </p:nvSpPr>
              <p:spPr>
                <a:xfrm>
                  <a:off x="26093529" y="7721870"/>
                  <a:ext cx="1481962" cy="58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962" h="582594" extrusionOk="0">
                      <a:moveTo>
                        <a:pt x="0" y="93369"/>
                      </a:moveTo>
                      <a:lnTo>
                        <a:pt x="144346" y="46701"/>
                      </a:lnTo>
                      <a:cubicBezTo>
                        <a:pt x="328848" y="-12991"/>
                        <a:pt x="527459" y="-15523"/>
                        <a:pt x="713409" y="39466"/>
                      </a:cubicBezTo>
                      <a:lnTo>
                        <a:pt x="1352655" y="229033"/>
                      </a:lnTo>
                      <a:cubicBezTo>
                        <a:pt x="1448524" y="257251"/>
                        <a:pt x="1503151" y="358184"/>
                        <a:pt x="1474209" y="454053"/>
                      </a:cubicBezTo>
                      <a:lnTo>
                        <a:pt x="1474209" y="454053"/>
                      </a:lnTo>
                      <a:cubicBezTo>
                        <a:pt x="1450694" y="532557"/>
                        <a:pt x="1376893" y="585375"/>
                        <a:pt x="1294772" y="582481"/>
                      </a:cubicBezTo>
                      <a:lnTo>
                        <a:pt x="702917" y="561498"/>
                      </a:lnTo>
                    </a:path>
                  </a:pathLst>
                </a:custGeom>
                <a:noFill/>
                <a:ln w="76200" cap="flat" cmpd="sng">
                  <a:solidFill>
                    <a:srgbClr val="B3B5B8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3" name="Google Shape;4573;p28"/>
                <p:cNvSpPr/>
                <p:nvPr/>
              </p:nvSpPr>
              <p:spPr>
                <a:xfrm>
                  <a:off x="26093529" y="7730796"/>
                  <a:ext cx="2328324" cy="99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324" h="993582" extrusionOk="0">
                      <a:moveTo>
                        <a:pt x="0" y="802193"/>
                      </a:moveTo>
                      <a:lnTo>
                        <a:pt x="887058" y="981269"/>
                      </a:lnTo>
                      <a:cubicBezTo>
                        <a:pt x="1047684" y="1013828"/>
                        <a:pt x="1214459" y="981269"/>
                        <a:pt x="1350846" y="890103"/>
                      </a:cubicBezTo>
                      <a:lnTo>
                        <a:pt x="2258525" y="286672"/>
                      </a:lnTo>
                      <a:cubicBezTo>
                        <a:pt x="2327261" y="240727"/>
                        <a:pt x="2348605" y="149200"/>
                        <a:pt x="2307364" y="77931"/>
                      </a:cubicBezTo>
                      <a:lnTo>
                        <a:pt x="2307364" y="77931"/>
                      </a:lnTo>
                      <a:cubicBezTo>
                        <a:pt x="2264675" y="4492"/>
                        <a:pt x="2171338" y="-21555"/>
                        <a:pt x="2096814" y="19325"/>
                      </a:cubicBezTo>
                      <a:lnTo>
                        <a:pt x="1651838" y="262434"/>
                      </a:lnTo>
                    </a:path>
                  </a:pathLst>
                </a:custGeom>
                <a:noFill/>
                <a:ln w="76200" cap="flat" cmpd="sng">
                  <a:solidFill>
                    <a:srgbClr val="B3B5B8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4" name="Google Shape;4574;p28"/>
                <p:cNvSpPr/>
                <p:nvPr/>
              </p:nvSpPr>
              <p:spPr>
                <a:xfrm>
                  <a:off x="25546172" y="7594560"/>
                  <a:ext cx="528544" cy="1120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544" h="1120037" extrusionOk="0">
                      <a:moveTo>
                        <a:pt x="0" y="222850"/>
                      </a:moveTo>
                      <a:lnTo>
                        <a:pt x="0" y="101295"/>
                      </a:lnTo>
                      <a:cubicBezTo>
                        <a:pt x="0" y="45221"/>
                        <a:pt x="45221" y="0"/>
                        <a:pt x="101295" y="0"/>
                      </a:cubicBezTo>
                      <a:lnTo>
                        <a:pt x="427249" y="0"/>
                      </a:lnTo>
                      <a:cubicBezTo>
                        <a:pt x="483324" y="0"/>
                        <a:pt x="528545" y="45221"/>
                        <a:pt x="528545" y="101295"/>
                      </a:cubicBezTo>
                      <a:lnTo>
                        <a:pt x="528545" y="1018742"/>
                      </a:lnTo>
                      <a:cubicBezTo>
                        <a:pt x="528545" y="1074816"/>
                        <a:pt x="483324" y="1120037"/>
                        <a:pt x="427249" y="1120037"/>
                      </a:cubicBezTo>
                      <a:lnTo>
                        <a:pt x="101295" y="1120037"/>
                      </a:lnTo>
                      <a:cubicBezTo>
                        <a:pt x="45221" y="1120037"/>
                        <a:pt x="0" y="1074816"/>
                        <a:pt x="0" y="1018742"/>
                      </a:cubicBezTo>
                      <a:lnTo>
                        <a:pt x="0" y="474279"/>
                      </a:lnTo>
                    </a:path>
                  </a:pathLst>
                </a:custGeom>
                <a:noFill/>
                <a:ln w="76200" cap="flat" cmpd="sng">
                  <a:solidFill>
                    <a:srgbClr val="B3B5B8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5" name="Google Shape;4575;p28"/>
                <p:cNvSpPr/>
                <p:nvPr/>
              </p:nvSpPr>
              <p:spPr>
                <a:xfrm>
                  <a:off x="25800858" y="8431694"/>
                  <a:ext cx="36176" cy="6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6" h="68012" extrusionOk="0">
                      <a:moveTo>
                        <a:pt x="0" y="680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 cap="flat" cmpd="sng">
                  <a:solidFill>
                    <a:srgbClr val="B3B5B8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</p:sp>
          </p:grpSp>
        </p:grpSp>
        <p:grpSp>
          <p:nvGrpSpPr>
            <p:cNvPr id="4576" name="Google Shape;4576;p28"/>
            <p:cNvGrpSpPr/>
            <p:nvPr/>
          </p:nvGrpSpPr>
          <p:grpSpPr>
            <a:xfrm>
              <a:off x="26122470" y="6454264"/>
              <a:ext cx="1782074" cy="1176473"/>
              <a:chOff x="26122470" y="6454264"/>
              <a:chExt cx="1782074" cy="1176473"/>
            </a:xfrm>
          </p:grpSpPr>
          <p:sp>
            <p:nvSpPr>
              <p:cNvPr id="4577" name="Google Shape;4577;p28"/>
              <p:cNvSpPr/>
              <p:nvPr/>
            </p:nvSpPr>
            <p:spPr>
              <a:xfrm>
                <a:off x="27868368" y="7102192"/>
                <a:ext cx="36176" cy="197164"/>
              </a:xfrm>
              <a:custGeom>
                <a:avLst/>
                <a:gdLst/>
                <a:ahLst/>
                <a:cxnLst/>
                <a:rect l="l" t="t" r="r" b="b"/>
                <a:pathLst>
                  <a:path w="36176" h="197164" extrusionOk="0">
                    <a:moveTo>
                      <a:pt x="0" y="0"/>
                    </a:moveTo>
                    <a:lnTo>
                      <a:pt x="0" y="197164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78" name="Google Shape;4578;p28"/>
              <p:cNvSpPr/>
              <p:nvPr/>
            </p:nvSpPr>
            <p:spPr>
              <a:xfrm>
                <a:off x="27755858" y="7299357"/>
                <a:ext cx="36176" cy="252153"/>
              </a:xfrm>
              <a:custGeom>
                <a:avLst/>
                <a:gdLst/>
                <a:ahLst/>
                <a:cxnLst/>
                <a:rect l="l" t="t" r="r" b="b"/>
                <a:pathLst>
                  <a:path w="36176" h="252153" extrusionOk="0">
                    <a:moveTo>
                      <a:pt x="0" y="0"/>
                    </a:moveTo>
                    <a:lnTo>
                      <a:pt x="0" y="252153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79" name="Google Shape;4579;p28"/>
              <p:cNvSpPr/>
              <p:nvPr/>
            </p:nvSpPr>
            <p:spPr>
              <a:xfrm>
                <a:off x="27755858" y="7299357"/>
                <a:ext cx="112510" cy="36176"/>
              </a:xfrm>
              <a:custGeom>
                <a:avLst/>
                <a:gdLst/>
                <a:ahLst/>
                <a:cxnLst/>
                <a:rect l="l" t="t" r="r" b="b"/>
                <a:pathLst>
                  <a:path w="112510" h="36176" extrusionOk="0">
                    <a:moveTo>
                      <a:pt x="112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80" name="Google Shape;4580;p28"/>
              <p:cNvSpPr/>
              <p:nvPr/>
            </p:nvSpPr>
            <p:spPr>
              <a:xfrm>
                <a:off x="27042449" y="6468735"/>
                <a:ext cx="825918" cy="633457"/>
              </a:xfrm>
              <a:custGeom>
                <a:avLst/>
                <a:gdLst/>
                <a:ahLst/>
                <a:cxnLst/>
                <a:rect l="l" t="t" r="r" b="b"/>
                <a:pathLst>
                  <a:path w="825918" h="633457" extrusionOk="0">
                    <a:moveTo>
                      <a:pt x="0" y="0"/>
                    </a:moveTo>
                    <a:lnTo>
                      <a:pt x="825919" y="633458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81" name="Google Shape;4581;p28"/>
              <p:cNvSpPr/>
              <p:nvPr/>
            </p:nvSpPr>
            <p:spPr>
              <a:xfrm>
                <a:off x="26995419" y="6454264"/>
                <a:ext cx="47029" cy="14108"/>
              </a:xfrm>
              <a:custGeom>
                <a:avLst/>
                <a:gdLst/>
                <a:ahLst/>
                <a:cxnLst/>
                <a:rect l="l" t="t" r="r" b="b"/>
                <a:pathLst>
                  <a:path w="47029" h="14108" extrusionOk="0">
                    <a:moveTo>
                      <a:pt x="0" y="0"/>
                    </a:moveTo>
                    <a:cubicBezTo>
                      <a:pt x="17365" y="0"/>
                      <a:pt x="33645" y="5427"/>
                      <a:pt x="47030" y="14109"/>
                    </a:cubicBez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26948751" y="6454626"/>
                <a:ext cx="47029" cy="14108"/>
              </a:xfrm>
              <a:custGeom>
                <a:avLst/>
                <a:gdLst/>
                <a:ahLst/>
                <a:cxnLst/>
                <a:rect l="l" t="t" r="r" b="b"/>
                <a:pathLst>
                  <a:path w="47029" h="14108" extrusionOk="0">
                    <a:moveTo>
                      <a:pt x="0" y="14109"/>
                    </a:moveTo>
                    <a:cubicBezTo>
                      <a:pt x="13385" y="5065"/>
                      <a:pt x="29665" y="0"/>
                      <a:pt x="47030" y="0"/>
                    </a:cubicBez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26255240" y="6468735"/>
                <a:ext cx="693511" cy="530353"/>
              </a:xfrm>
              <a:custGeom>
                <a:avLst/>
                <a:gdLst/>
                <a:ahLst/>
                <a:cxnLst/>
                <a:rect l="l" t="t" r="r" b="b"/>
                <a:pathLst>
                  <a:path w="693511" h="530353" extrusionOk="0">
                    <a:moveTo>
                      <a:pt x="0" y="530354"/>
                    </a:moveTo>
                    <a:lnTo>
                      <a:pt x="693512" y="0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84" name="Google Shape;4584;p28"/>
              <p:cNvSpPr/>
              <p:nvPr/>
            </p:nvSpPr>
            <p:spPr>
              <a:xfrm>
                <a:off x="26122470" y="6999088"/>
                <a:ext cx="13276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132769" h="101657" extrusionOk="0">
                    <a:moveTo>
                      <a:pt x="0" y="101657"/>
                    </a:moveTo>
                    <a:lnTo>
                      <a:pt x="132769" y="0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85" name="Google Shape;4585;p28"/>
              <p:cNvSpPr/>
              <p:nvPr/>
            </p:nvSpPr>
            <p:spPr>
              <a:xfrm>
                <a:off x="26122470" y="7102192"/>
                <a:ext cx="36176" cy="197164"/>
              </a:xfrm>
              <a:custGeom>
                <a:avLst/>
                <a:gdLst/>
                <a:ahLst/>
                <a:cxnLst/>
                <a:rect l="l" t="t" r="r" b="b"/>
                <a:pathLst>
                  <a:path w="36176" h="197164" extrusionOk="0">
                    <a:moveTo>
                      <a:pt x="0" y="197164"/>
                    </a:move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86" name="Google Shape;4586;p28"/>
              <p:cNvSpPr/>
              <p:nvPr/>
            </p:nvSpPr>
            <p:spPr>
              <a:xfrm>
                <a:off x="26122470" y="7299357"/>
                <a:ext cx="112871" cy="36176"/>
              </a:xfrm>
              <a:custGeom>
                <a:avLst/>
                <a:gdLst/>
                <a:ahLst/>
                <a:cxnLst/>
                <a:rect l="l" t="t" r="r" b="b"/>
                <a:pathLst>
                  <a:path w="112871" h="36176" extrusionOk="0">
                    <a:moveTo>
                      <a:pt x="112872" y="0"/>
                    </a:move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4587" name="Google Shape;4587;p28"/>
              <p:cNvSpPr/>
              <p:nvPr/>
            </p:nvSpPr>
            <p:spPr>
              <a:xfrm>
                <a:off x="26235342" y="7299357"/>
                <a:ext cx="36176" cy="331380"/>
              </a:xfrm>
              <a:custGeom>
                <a:avLst/>
                <a:gdLst/>
                <a:ahLst/>
                <a:cxnLst/>
                <a:rect l="l" t="t" r="r" b="b"/>
                <a:pathLst>
                  <a:path w="36176" h="331380" extrusionOk="0">
                    <a:moveTo>
                      <a:pt x="0" y="331381"/>
                    </a:moveTo>
                    <a:lnTo>
                      <a:pt x="0" y="0"/>
                    </a:lnTo>
                  </a:path>
                </a:pathLst>
              </a:custGeom>
              <a:noFill/>
              <a:ln w="76200" cap="rnd" cmpd="sng">
                <a:solidFill>
                  <a:srgbClr val="B3B5B8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cxnSp>
          <p:nvCxnSpPr>
            <p:cNvPr id="4588" name="Google Shape;4588;p28"/>
            <p:cNvCxnSpPr/>
            <p:nvPr/>
          </p:nvCxnSpPr>
          <p:spPr>
            <a:xfrm rot="10800000">
              <a:off x="23785783" y="5545394"/>
              <a:ext cx="0" cy="11164119"/>
            </a:xfrm>
            <a:prstGeom prst="straightConnector1">
              <a:avLst/>
            </a:prstGeom>
            <a:noFill/>
            <a:ln w="25400" cap="rnd" cmpd="sng">
              <a:solidFill>
                <a:srgbClr val="B3B5B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4" name="Google Shape;4594;p29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Распрострањеност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595" name="Google Shape;4595;p29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96" name="Google Shape;4596;p29"/>
          <p:cNvSpPr txBox="1"/>
          <p:nvPr/>
        </p:nvSpPr>
        <p:spPr>
          <a:xfrm>
            <a:off x="2657111" y="5520970"/>
            <a:ext cx="31087199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Остале услуге присутне су у малом броју општина и градова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Посебно су неразвијене услуге подршке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самосталан живот особа с инвалидитетом (ОСИ)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Персонална асистенција је успостављена у 22 ЈЛС за 387 корисника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Становање уз подршку за ОСИ доступно је у свега 6 ЈЛС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98 корисника</a:t>
            </a:r>
            <a:endParaRPr/>
          </a:p>
        </p:txBody>
      </p:sp>
      <p:sp>
        <p:nvSpPr>
          <p:cNvPr id="4597" name="Google Shape;4597;p29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8" name="Google Shape;4598;p29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599" name="Google Shape;4599;p29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7" name="Google Shape;4607;p30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Расходи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608" name="Google Shape;4608;p30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09" name="Google Shape;4609;p30"/>
          <p:cNvSpPr txBox="1"/>
          <p:nvPr/>
        </p:nvSpPr>
        <p:spPr>
          <a:xfrm>
            <a:off x="2657111" y="5520970"/>
            <a:ext cx="31087199" cy="1075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Расходи за услуге износе 8,24 милијарди РСД (0,08% БДП-а)</a:t>
            </a:r>
            <a:endParaRPr/>
          </a:p>
          <a:p>
            <a:pPr marL="1992375" marR="0" lvl="3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30% мање од издвајања за материјалну подршку</a:t>
            </a:r>
            <a:endParaRPr/>
          </a:p>
          <a:p>
            <a:pPr marL="1992375" marR="0" lvl="3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82% за три најраспрострањеније услуге – ПУК, ЛПД и ДБ</a:t>
            </a:r>
            <a:endParaRPr/>
          </a:p>
          <a:p>
            <a:pPr marL="1992375" marR="0" lvl="3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3B5B8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45,3% у Београду и Новом Саду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Финансирање се превасходно обезбеђује </a:t>
            </a:r>
            <a:b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 општих буџетских прихода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Удео наменских трансфера је такође значајан</a:t>
            </a:r>
            <a:endParaRPr/>
          </a:p>
        </p:txBody>
      </p:sp>
      <p:sp>
        <p:nvSpPr>
          <p:cNvPr id="4610" name="Google Shape;4610;p30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1" name="Google Shape;4611;p30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612" name="Google Shape;4612;p30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0" name="Google Shape;4620;p31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Извори финансирања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621" name="Google Shape;4621;p31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22" name="Google Shape;4622;p31"/>
          <p:cNvSpPr/>
          <p:nvPr/>
        </p:nvSpPr>
        <p:spPr>
          <a:xfrm>
            <a:off x="32172761" y="18977841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3" name="Google Shape;4623;p31"/>
          <p:cNvGrpSpPr/>
          <p:nvPr/>
        </p:nvGrpSpPr>
        <p:grpSpPr>
          <a:xfrm>
            <a:off x="29585899" y="18950798"/>
            <a:ext cx="2324104" cy="717055"/>
            <a:chOff x="29585899" y="18638260"/>
            <a:chExt cx="2324104" cy="717055"/>
          </a:xfrm>
        </p:grpSpPr>
        <p:sp>
          <p:nvSpPr>
            <p:cNvPr id="4624" name="Google Shape;4624;p31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1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1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7" name="Google Shape;4627;p31"/>
          <p:cNvSpPr txBox="1"/>
          <p:nvPr/>
        </p:nvSpPr>
        <p:spPr>
          <a:xfrm>
            <a:off x="2417650" y="19159727"/>
            <a:ext cx="300646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Извор: База података услуга социјалне заштите у надлежности ЈЛС за 2024.</a:t>
            </a:r>
            <a:endParaRPr sz="32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8" name="Google Shape;4628;p31"/>
          <p:cNvSpPr txBox="1"/>
          <p:nvPr/>
        </p:nvSpPr>
        <p:spPr>
          <a:xfrm>
            <a:off x="5761005" y="5455166"/>
            <a:ext cx="7881802" cy="168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8C8C8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90,8%</a:t>
            </a:r>
            <a:r>
              <a:rPr lang="ru-RU" sz="6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6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ОПШТИ ПРИХОДИ</a:t>
            </a:r>
            <a:endParaRPr sz="3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9" name="Google Shape;4629;p31"/>
          <p:cNvSpPr txBox="1"/>
          <p:nvPr/>
        </p:nvSpPr>
        <p:spPr>
          <a:xfrm>
            <a:off x="5761005" y="8098033"/>
            <a:ext cx="7881802" cy="168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8C8C8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6,2%</a:t>
            </a:r>
            <a:br>
              <a:rPr lang="ru-RU" sz="6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НАМЕНСКИ ТРАНФЕРИ</a:t>
            </a:r>
            <a:endParaRPr sz="3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0" name="Google Shape;4630;p31"/>
          <p:cNvSpPr txBox="1"/>
          <p:nvPr/>
        </p:nvSpPr>
        <p:spPr>
          <a:xfrm>
            <a:off x="5837651" y="10759582"/>
            <a:ext cx="7881802" cy="168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8C8C8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1,8%</a:t>
            </a:r>
            <a:br>
              <a:rPr lang="ru-RU" sz="6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ДОНАЦИЈЕ</a:t>
            </a:r>
            <a:endParaRPr sz="3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1" name="Google Shape;4631;p31"/>
          <p:cNvSpPr txBox="1"/>
          <p:nvPr/>
        </p:nvSpPr>
        <p:spPr>
          <a:xfrm>
            <a:off x="5858042" y="13597276"/>
            <a:ext cx="7881802" cy="168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8C8C8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0,8%</a:t>
            </a:r>
            <a:br>
              <a:rPr lang="ru-RU" sz="6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ПАРТИЦИПАЦИЈА</a:t>
            </a:r>
            <a:endParaRPr sz="3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32" name="Google Shape;4632;p31"/>
          <p:cNvCxnSpPr/>
          <p:nvPr/>
        </p:nvCxnSpPr>
        <p:spPr>
          <a:xfrm>
            <a:off x="5840750" y="7541766"/>
            <a:ext cx="12473416" cy="0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3" name="Google Shape;4633;p31"/>
          <p:cNvSpPr txBox="1"/>
          <p:nvPr/>
        </p:nvSpPr>
        <p:spPr>
          <a:xfrm>
            <a:off x="5858042" y="16015092"/>
            <a:ext cx="7881802" cy="168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92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8C8C8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0,5%</a:t>
            </a:r>
            <a:br>
              <a:rPr lang="ru-RU" sz="6600" b="1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ОСТАЛО</a:t>
            </a:r>
            <a:endParaRPr sz="3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4" name="Google Shape;4634;p31"/>
          <p:cNvSpPr/>
          <p:nvPr/>
        </p:nvSpPr>
        <p:spPr>
          <a:xfrm>
            <a:off x="4765964" y="5752749"/>
            <a:ext cx="593364" cy="593364"/>
          </a:xfrm>
          <a:prstGeom prst="rect">
            <a:avLst/>
          </a:prstGeom>
          <a:solidFill>
            <a:srgbClr val="2142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5" name="Google Shape;4635;p31"/>
          <p:cNvSpPr/>
          <p:nvPr/>
        </p:nvSpPr>
        <p:spPr>
          <a:xfrm>
            <a:off x="4765964" y="8525530"/>
            <a:ext cx="593364" cy="593364"/>
          </a:xfrm>
          <a:prstGeom prst="rect">
            <a:avLst/>
          </a:prstGeom>
          <a:solidFill>
            <a:srgbClr val="56BE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6" name="Google Shape;4636;p31"/>
          <p:cNvSpPr/>
          <p:nvPr/>
        </p:nvSpPr>
        <p:spPr>
          <a:xfrm>
            <a:off x="4765964" y="11086300"/>
            <a:ext cx="593364" cy="593364"/>
          </a:xfrm>
          <a:prstGeom prst="rect">
            <a:avLst/>
          </a:prstGeom>
          <a:solidFill>
            <a:srgbClr val="E91D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7" name="Google Shape;4637;p31"/>
          <p:cNvSpPr/>
          <p:nvPr/>
        </p:nvSpPr>
        <p:spPr>
          <a:xfrm>
            <a:off x="4765964" y="13715567"/>
            <a:ext cx="593364" cy="593364"/>
          </a:xfrm>
          <a:prstGeom prst="rect">
            <a:avLst/>
          </a:prstGeom>
          <a:solidFill>
            <a:srgbClr val="E971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8" name="Google Shape;4638;p31"/>
          <p:cNvSpPr/>
          <p:nvPr/>
        </p:nvSpPr>
        <p:spPr>
          <a:xfrm>
            <a:off x="4765964" y="16328209"/>
            <a:ext cx="593364" cy="5933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9" name="Google Shape;4639;p31"/>
          <p:cNvCxnSpPr/>
          <p:nvPr/>
        </p:nvCxnSpPr>
        <p:spPr>
          <a:xfrm>
            <a:off x="5858042" y="10090149"/>
            <a:ext cx="7784765" cy="0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0" name="Google Shape;4640;p31"/>
          <p:cNvCxnSpPr/>
          <p:nvPr/>
        </p:nvCxnSpPr>
        <p:spPr>
          <a:xfrm>
            <a:off x="13642807" y="10090149"/>
            <a:ext cx="3541717" cy="1369422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1" name="Google Shape;4641;p31"/>
          <p:cNvCxnSpPr/>
          <p:nvPr/>
        </p:nvCxnSpPr>
        <p:spPr>
          <a:xfrm>
            <a:off x="5840750" y="12791261"/>
            <a:ext cx="11085396" cy="0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2" name="Google Shape;4642;p31"/>
          <p:cNvCxnSpPr/>
          <p:nvPr/>
        </p:nvCxnSpPr>
        <p:spPr>
          <a:xfrm>
            <a:off x="5840750" y="15686651"/>
            <a:ext cx="8579754" cy="0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3" name="Google Shape;4643;p31"/>
          <p:cNvCxnSpPr/>
          <p:nvPr/>
        </p:nvCxnSpPr>
        <p:spPr>
          <a:xfrm rot="10800000" flipH="1">
            <a:off x="14420504" y="13081179"/>
            <a:ext cx="2764020" cy="2605472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4" name="Google Shape;4644;p31"/>
          <p:cNvCxnSpPr/>
          <p:nvPr/>
        </p:nvCxnSpPr>
        <p:spPr>
          <a:xfrm>
            <a:off x="5840750" y="18025420"/>
            <a:ext cx="8579754" cy="0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5" name="Google Shape;4645;p31"/>
          <p:cNvCxnSpPr>
            <a:endCxn id="4646" idx="4"/>
          </p:cNvCxnSpPr>
          <p:nvPr/>
        </p:nvCxnSpPr>
        <p:spPr>
          <a:xfrm rot="10800000" flipH="1">
            <a:off x="14420504" y="13474720"/>
            <a:ext cx="2694300" cy="4550700"/>
          </a:xfrm>
          <a:prstGeom prst="straightConnector1">
            <a:avLst/>
          </a:prstGeom>
          <a:noFill/>
          <a:ln w="444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647" name="Google Shape;4647;p31"/>
          <p:cNvGrpSpPr/>
          <p:nvPr/>
        </p:nvGrpSpPr>
        <p:grpSpPr>
          <a:xfrm rot="-186768">
            <a:off x="16548130" y="5659891"/>
            <a:ext cx="10810926" cy="10811630"/>
            <a:chOff x="16002614" y="4228234"/>
            <a:chExt cx="12463554" cy="12464367"/>
          </a:xfrm>
        </p:grpSpPr>
        <p:sp>
          <p:nvSpPr>
            <p:cNvPr id="4648" name="Google Shape;4648;p31"/>
            <p:cNvSpPr/>
            <p:nvPr/>
          </p:nvSpPr>
          <p:spPr>
            <a:xfrm>
              <a:off x="16438416" y="11604701"/>
              <a:ext cx="2935334" cy="1325871"/>
            </a:xfrm>
            <a:custGeom>
              <a:avLst/>
              <a:gdLst/>
              <a:ahLst/>
              <a:cxnLst/>
              <a:rect l="l" t="t" r="r" b="b"/>
              <a:pathLst>
                <a:path w="2935334" h="1325871" extrusionOk="0">
                  <a:moveTo>
                    <a:pt x="74804" y="1325872"/>
                  </a:moveTo>
                  <a:cubicBezTo>
                    <a:pt x="49001" y="1265982"/>
                    <a:pt x="24146" y="1205854"/>
                    <a:pt x="0" y="1145018"/>
                  </a:cubicBezTo>
                  <a:lnTo>
                    <a:pt x="2897933" y="0"/>
                  </a:lnTo>
                  <a:cubicBezTo>
                    <a:pt x="2910005" y="30301"/>
                    <a:pt x="2922315" y="60364"/>
                    <a:pt x="2935335" y="90427"/>
                  </a:cubicBezTo>
                  <a:lnTo>
                    <a:pt x="74804" y="132587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1"/>
            <p:cNvSpPr/>
            <p:nvPr/>
          </p:nvSpPr>
          <p:spPr>
            <a:xfrm>
              <a:off x="16330945" y="11458172"/>
              <a:ext cx="3005403" cy="1292020"/>
            </a:xfrm>
            <a:custGeom>
              <a:avLst/>
              <a:gdLst/>
              <a:ahLst/>
              <a:cxnLst/>
              <a:rect l="l" t="t" r="r" b="b"/>
              <a:pathLst>
                <a:path w="3005403" h="1292020" extrusionOk="0">
                  <a:moveTo>
                    <a:pt x="107708" y="1291783"/>
                  </a:moveTo>
                  <a:cubicBezTo>
                    <a:pt x="69359" y="1194729"/>
                    <a:pt x="33378" y="1096726"/>
                    <a:pt x="0" y="998013"/>
                  </a:cubicBezTo>
                  <a:lnTo>
                    <a:pt x="2951668" y="0"/>
                  </a:lnTo>
                  <a:cubicBezTo>
                    <a:pt x="2968475" y="49475"/>
                    <a:pt x="2986229" y="98475"/>
                    <a:pt x="3005404" y="147003"/>
                  </a:cubicBezTo>
                  <a:lnTo>
                    <a:pt x="107471" y="1292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1"/>
            <p:cNvSpPr/>
            <p:nvPr/>
          </p:nvSpPr>
          <p:spPr>
            <a:xfrm>
              <a:off x="16143462" y="11118951"/>
              <a:ext cx="3139150" cy="1337233"/>
            </a:xfrm>
            <a:custGeom>
              <a:avLst/>
              <a:gdLst/>
              <a:ahLst/>
              <a:cxnLst/>
              <a:rect l="l" t="t" r="r" b="b"/>
              <a:pathLst>
                <a:path w="3139150" h="1337233" extrusionOk="0">
                  <a:moveTo>
                    <a:pt x="187483" y="1337234"/>
                  </a:moveTo>
                  <a:cubicBezTo>
                    <a:pt x="112206" y="1114954"/>
                    <a:pt x="49711" y="888412"/>
                    <a:pt x="0" y="659030"/>
                  </a:cubicBezTo>
                  <a:lnTo>
                    <a:pt x="3045410" y="0"/>
                  </a:lnTo>
                  <a:cubicBezTo>
                    <a:pt x="3070265" y="114810"/>
                    <a:pt x="3101512" y="227962"/>
                    <a:pt x="3139151" y="339221"/>
                  </a:cubicBezTo>
                  <a:lnTo>
                    <a:pt x="187483" y="1337234"/>
                  </a:lnTo>
                  <a:close/>
                </a:path>
              </a:pathLst>
            </a:cu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1"/>
            <p:cNvSpPr/>
            <p:nvPr/>
          </p:nvSpPr>
          <p:spPr>
            <a:xfrm>
              <a:off x="16002614" y="9368166"/>
              <a:ext cx="3186257" cy="2409578"/>
            </a:xfrm>
            <a:custGeom>
              <a:avLst/>
              <a:gdLst/>
              <a:ahLst/>
              <a:cxnLst/>
              <a:rect l="l" t="t" r="r" b="b"/>
              <a:pathLst>
                <a:path w="3186257" h="2409578" extrusionOk="0">
                  <a:moveTo>
                    <a:pt x="140848" y="2409578"/>
                  </a:moveTo>
                  <a:cubicBezTo>
                    <a:pt x="-30538" y="1617038"/>
                    <a:pt x="-45688" y="798458"/>
                    <a:pt x="96344" y="0"/>
                  </a:cubicBezTo>
                  <a:lnTo>
                    <a:pt x="3164006" y="545877"/>
                  </a:lnTo>
                  <a:cubicBezTo>
                    <a:pt x="3092990" y="944988"/>
                    <a:pt x="3100564" y="1354278"/>
                    <a:pt x="3186257" y="1750548"/>
                  </a:cubicBezTo>
                  <a:lnTo>
                    <a:pt x="140848" y="2409578"/>
                  </a:lnTo>
                  <a:close/>
                </a:path>
              </a:pathLst>
            </a:cu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1"/>
            <p:cNvSpPr/>
            <p:nvPr/>
          </p:nvSpPr>
          <p:spPr>
            <a:xfrm>
              <a:off x="16098959" y="4228234"/>
              <a:ext cx="12367209" cy="12464367"/>
            </a:xfrm>
            <a:custGeom>
              <a:avLst/>
              <a:gdLst/>
              <a:ahLst/>
              <a:cxnLst/>
              <a:rect l="l" t="t" r="r" b="b"/>
              <a:pathLst>
                <a:path w="12367209" h="12464367" extrusionOk="0">
                  <a:moveTo>
                    <a:pt x="0" y="5140169"/>
                  </a:moveTo>
                  <a:cubicBezTo>
                    <a:pt x="541617" y="2096180"/>
                    <a:pt x="3232892" y="-90171"/>
                    <a:pt x="6323042" y="2860"/>
                  </a:cubicBezTo>
                  <a:cubicBezTo>
                    <a:pt x="9413191" y="96128"/>
                    <a:pt x="11967879" y="2440845"/>
                    <a:pt x="12325090" y="5511820"/>
                  </a:cubicBezTo>
                  <a:cubicBezTo>
                    <a:pt x="12682302" y="8582795"/>
                    <a:pt x="10734091" y="11451374"/>
                    <a:pt x="7747626" y="12251252"/>
                  </a:cubicBezTo>
                  <a:cubicBezTo>
                    <a:pt x="4761397" y="13051132"/>
                    <a:pt x="1640000" y="11540854"/>
                    <a:pt x="414261" y="8702576"/>
                  </a:cubicBezTo>
                  <a:lnTo>
                    <a:pt x="3274792" y="7467131"/>
                  </a:lnTo>
                  <a:cubicBezTo>
                    <a:pt x="3887661" y="8886271"/>
                    <a:pt x="5448359" y="9641409"/>
                    <a:pt x="6941592" y="9241588"/>
                  </a:cubicBezTo>
                  <a:cubicBezTo>
                    <a:pt x="8434826" y="8841530"/>
                    <a:pt x="9408930" y="7407241"/>
                    <a:pt x="9230206" y="5871872"/>
                  </a:cubicBezTo>
                  <a:cubicBezTo>
                    <a:pt x="9051482" y="4336503"/>
                    <a:pt x="7774139" y="3164026"/>
                    <a:pt x="6229064" y="3117392"/>
                  </a:cubicBezTo>
                  <a:cubicBezTo>
                    <a:pt x="4683989" y="3070758"/>
                    <a:pt x="3338233" y="4164170"/>
                    <a:pt x="3067424" y="5686046"/>
                  </a:cubicBezTo>
                  <a:lnTo>
                    <a:pt x="0" y="5140169"/>
                  </a:ln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7" name="Google Shape;4657;p32"/>
          <p:cNvSpPr txBox="1"/>
          <p:nvPr/>
        </p:nvSpPr>
        <p:spPr>
          <a:xfrm>
            <a:off x="2419350" y="1474037"/>
            <a:ext cx="271665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0" i="0" u="none" strike="noStrike" cap="none">
                <a:solidFill>
                  <a:srgbClr val="E4082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Расходи</a:t>
            </a:r>
            <a:endParaRPr sz="9600" b="0" i="0" u="none" strike="noStrike" cap="none">
              <a:solidFill>
                <a:srgbClr val="E4082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658" name="Google Shape;4658;p32"/>
          <p:cNvCxnSpPr/>
          <p:nvPr/>
        </p:nvCxnSpPr>
        <p:spPr>
          <a:xfrm>
            <a:off x="2419349" y="3228456"/>
            <a:ext cx="31737301" cy="0"/>
          </a:xfrm>
          <a:prstGeom prst="straightConnector1">
            <a:avLst/>
          </a:prstGeom>
          <a:noFill/>
          <a:ln w="19050" cap="flat" cmpd="sng">
            <a:solidFill>
              <a:srgbClr val="8C8C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9" name="Google Shape;4659;p32"/>
          <p:cNvSpPr txBox="1"/>
          <p:nvPr/>
        </p:nvSpPr>
        <p:spPr>
          <a:xfrm>
            <a:off x="2657111" y="5520970"/>
            <a:ext cx="31499539" cy="720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За услуге се издваја мали део локалних буџета – у просеку свега 1,6%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Београд и Нови Сад, градови са највећим расходима у апсолутном износу, издвајали су 1,5% и 2,5% својих буџета, респективно</a:t>
            </a:r>
            <a:endParaRPr/>
          </a:p>
          <a:p>
            <a:pPr marL="620775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8C8C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0775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E91D27"/>
              </a:buClr>
              <a:buSzPts val="6600"/>
              <a:buFont typeface="Arial"/>
              <a:buChar char="•"/>
            </a:pPr>
            <a:r>
              <a:rPr lang="ru-RU" sz="6600" b="0" i="0" u="none" strike="noStrike" cap="none">
                <a:solidFill>
                  <a:srgbClr val="8C8C8C"/>
                </a:solidFill>
                <a:latin typeface="Montserrat"/>
                <a:ea typeface="Montserrat"/>
                <a:cs typeface="Montserrat"/>
                <a:sym typeface="Montserrat"/>
              </a:rPr>
              <a:t>Приоритет услугама су доделиле махом мање општине, које припадају III и IV групи по степену развијености</a:t>
            </a:r>
            <a:endParaRPr/>
          </a:p>
        </p:txBody>
      </p:sp>
      <p:sp>
        <p:nvSpPr>
          <p:cNvPr id="4660" name="Google Shape;4660;p32"/>
          <p:cNvSpPr/>
          <p:nvPr/>
        </p:nvSpPr>
        <p:spPr>
          <a:xfrm>
            <a:off x="32172761" y="18665303"/>
            <a:ext cx="1985589" cy="658614"/>
          </a:xfrm>
          <a:custGeom>
            <a:avLst/>
            <a:gdLst/>
            <a:ahLst/>
            <a:cxnLst/>
            <a:rect l="l" t="t" r="r" b="b"/>
            <a:pathLst>
              <a:path w="1985589" h="658614" extrusionOk="0">
                <a:moveTo>
                  <a:pt x="344301" y="12360"/>
                </a:moveTo>
                <a:lnTo>
                  <a:pt x="15927" y="12360"/>
                </a:lnTo>
                <a:cubicBezTo>
                  <a:pt x="7134" y="12360"/>
                  <a:pt x="0" y="19494"/>
                  <a:pt x="0" y="28287"/>
                </a:cubicBezTo>
                <a:lnTo>
                  <a:pt x="0" y="634143"/>
                </a:lnTo>
                <a:cubicBezTo>
                  <a:pt x="0" y="642936"/>
                  <a:pt x="7134" y="650070"/>
                  <a:pt x="15927" y="650070"/>
                </a:cubicBezTo>
                <a:lnTo>
                  <a:pt x="143303" y="650070"/>
                </a:lnTo>
                <a:cubicBezTo>
                  <a:pt x="152096" y="650070"/>
                  <a:pt x="159230" y="642936"/>
                  <a:pt x="159230" y="634143"/>
                </a:cubicBezTo>
                <a:lnTo>
                  <a:pt x="159230" y="496854"/>
                </a:lnTo>
                <a:cubicBezTo>
                  <a:pt x="159230" y="493909"/>
                  <a:pt x="161595" y="491545"/>
                  <a:pt x="164539" y="491545"/>
                </a:cubicBezTo>
                <a:lnTo>
                  <a:pt x="344343" y="491545"/>
                </a:lnTo>
                <a:cubicBezTo>
                  <a:pt x="476654" y="491545"/>
                  <a:pt x="583914" y="384285"/>
                  <a:pt x="583914" y="251973"/>
                </a:cubicBezTo>
                <a:lnTo>
                  <a:pt x="583914" y="251973"/>
                </a:lnTo>
                <a:cubicBezTo>
                  <a:pt x="583914" y="119661"/>
                  <a:pt x="476654" y="12402"/>
                  <a:pt x="344343" y="12402"/>
                </a:cubicBezTo>
                <a:close/>
                <a:moveTo>
                  <a:pt x="159230" y="326051"/>
                </a:moveTo>
                <a:lnTo>
                  <a:pt x="159230" y="176900"/>
                </a:lnTo>
                <a:cubicBezTo>
                  <a:pt x="159230" y="173955"/>
                  <a:pt x="161595" y="171591"/>
                  <a:pt x="164539" y="171591"/>
                </a:cubicBezTo>
                <a:lnTo>
                  <a:pt x="345213" y="171591"/>
                </a:lnTo>
                <a:cubicBezTo>
                  <a:pt x="389345" y="171591"/>
                  <a:pt x="425098" y="207344"/>
                  <a:pt x="425098" y="251475"/>
                </a:cubicBezTo>
                <a:lnTo>
                  <a:pt x="425098" y="251475"/>
                </a:lnTo>
                <a:cubicBezTo>
                  <a:pt x="425098" y="295607"/>
                  <a:pt x="389345" y="331360"/>
                  <a:pt x="345213" y="331360"/>
                </a:cubicBezTo>
                <a:lnTo>
                  <a:pt x="164539" y="331360"/>
                </a:lnTo>
                <a:cubicBezTo>
                  <a:pt x="161595" y="331360"/>
                  <a:pt x="159230" y="328996"/>
                  <a:pt x="159230" y="326051"/>
                </a:cubicBezTo>
                <a:close/>
                <a:moveTo>
                  <a:pt x="1252109" y="633645"/>
                </a:moveTo>
                <a:lnTo>
                  <a:pt x="1138877" y="459275"/>
                </a:lnTo>
                <a:cubicBezTo>
                  <a:pt x="1137301" y="456828"/>
                  <a:pt x="1138006" y="453552"/>
                  <a:pt x="1140453" y="451934"/>
                </a:cubicBezTo>
                <a:cubicBezTo>
                  <a:pt x="1205365" y="409088"/>
                  <a:pt x="1248210" y="335508"/>
                  <a:pt x="1248210" y="251932"/>
                </a:cubicBezTo>
                <a:lnTo>
                  <a:pt x="1248210" y="251932"/>
                </a:lnTo>
                <a:cubicBezTo>
                  <a:pt x="1248210" y="119620"/>
                  <a:pt x="1140951" y="12360"/>
                  <a:pt x="1008639" y="12360"/>
                </a:cubicBezTo>
                <a:lnTo>
                  <a:pt x="680265" y="12360"/>
                </a:lnTo>
                <a:cubicBezTo>
                  <a:pt x="671472" y="12360"/>
                  <a:pt x="664338" y="19494"/>
                  <a:pt x="664338" y="28287"/>
                </a:cubicBezTo>
                <a:lnTo>
                  <a:pt x="664338" y="634143"/>
                </a:lnTo>
                <a:cubicBezTo>
                  <a:pt x="664338" y="642936"/>
                  <a:pt x="671472" y="650070"/>
                  <a:pt x="680265" y="650070"/>
                </a:cubicBezTo>
                <a:lnTo>
                  <a:pt x="807641" y="650070"/>
                </a:lnTo>
                <a:cubicBezTo>
                  <a:pt x="816434" y="650070"/>
                  <a:pt x="823568" y="642936"/>
                  <a:pt x="823568" y="634143"/>
                </a:cubicBezTo>
                <a:lnTo>
                  <a:pt x="823568" y="496854"/>
                </a:lnTo>
                <a:cubicBezTo>
                  <a:pt x="823568" y="493909"/>
                  <a:pt x="825933" y="491545"/>
                  <a:pt x="828878" y="491545"/>
                </a:cubicBezTo>
                <a:lnTo>
                  <a:pt x="970563" y="491545"/>
                </a:lnTo>
                <a:cubicBezTo>
                  <a:pt x="974379" y="491545"/>
                  <a:pt x="977905" y="493577"/>
                  <a:pt x="979771" y="496895"/>
                </a:cubicBezTo>
                <a:lnTo>
                  <a:pt x="1058453" y="634060"/>
                </a:lnTo>
                <a:cubicBezTo>
                  <a:pt x="1064135" y="643973"/>
                  <a:pt x="1074670" y="650070"/>
                  <a:pt x="1086118" y="650070"/>
                </a:cubicBezTo>
                <a:lnTo>
                  <a:pt x="1243275" y="650070"/>
                </a:lnTo>
                <a:cubicBezTo>
                  <a:pt x="1251694" y="650070"/>
                  <a:pt x="1256755" y="640738"/>
                  <a:pt x="1252192" y="633645"/>
                </a:cubicBezTo>
                <a:close/>
                <a:moveTo>
                  <a:pt x="823485" y="326051"/>
                </a:moveTo>
                <a:lnTo>
                  <a:pt x="823485" y="176900"/>
                </a:lnTo>
                <a:cubicBezTo>
                  <a:pt x="823485" y="173955"/>
                  <a:pt x="825850" y="171591"/>
                  <a:pt x="828794" y="171591"/>
                </a:cubicBezTo>
                <a:lnTo>
                  <a:pt x="1007560" y="171591"/>
                </a:lnTo>
                <a:cubicBezTo>
                  <a:pt x="1050863" y="171591"/>
                  <a:pt x="1087777" y="205270"/>
                  <a:pt x="1089312" y="248572"/>
                </a:cubicBezTo>
                <a:cubicBezTo>
                  <a:pt x="1090930" y="294031"/>
                  <a:pt x="1054554" y="331402"/>
                  <a:pt x="1009469" y="331402"/>
                </a:cubicBezTo>
                <a:lnTo>
                  <a:pt x="828794" y="331402"/>
                </a:lnTo>
                <a:cubicBezTo>
                  <a:pt x="825850" y="331402"/>
                  <a:pt x="823485" y="329037"/>
                  <a:pt x="823485" y="326093"/>
                </a:cubicBezTo>
                <a:close/>
                <a:moveTo>
                  <a:pt x="1985548" y="329286"/>
                </a:moveTo>
                <a:cubicBezTo>
                  <a:pt x="1985548" y="511163"/>
                  <a:pt x="1838097" y="658614"/>
                  <a:pt x="1656220" y="658614"/>
                </a:cubicBezTo>
                <a:cubicBezTo>
                  <a:pt x="1474343" y="658614"/>
                  <a:pt x="1326892" y="511163"/>
                  <a:pt x="1326892" y="329286"/>
                </a:cubicBezTo>
                <a:cubicBezTo>
                  <a:pt x="1326892" y="147409"/>
                  <a:pt x="1474385" y="0"/>
                  <a:pt x="1656262" y="0"/>
                </a:cubicBezTo>
                <a:cubicBezTo>
                  <a:pt x="1838138" y="0"/>
                  <a:pt x="1985590" y="147451"/>
                  <a:pt x="1985590" y="329328"/>
                </a:cubicBezTo>
                <a:close/>
                <a:moveTo>
                  <a:pt x="1656262" y="159313"/>
                </a:moveTo>
                <a:cubicBezTo>
                  <a:pt x="1562399" y="159313"/>
                  <a:pt x="1486289" y="235424"/>
                  <a:pt x="1486289" y="329286"/>
                </a:cubicBezTo>
                <a:cubicBezTo>
                  <a:pt x="1486289" y="423149"/>
                  <a:pt x="1562399" y="499259"/>
                  <a:pt x="1656262" y="499259"/>
                </a:cubicBezTo>
                <a:cubicBezTo>
                  <a:pt x="1750124" y="499259"/>
                  <a:pt x="1826235" y="423149"/>
                  <a:pt x="1826235" y="329286"/>
                </a:cubicBezTo>
                <a:cubicBezTo>
                  <a:pt x="1826235" y="235424"/>
                  <a:pt x="1750124" y="159313"/>
                  <a:pt x="1656262" y="159313"/>
                </a:cubicBezTo>
                <a:close/>
              </a:path>
            </a:pathLst>
          </a:custGeom>
          <a:solidFill>
            <a:srgbClr val="E91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1" name="Google Shape;4661;p32"/>
          <p:cNvGrpSpPr/>
          <p:nvPr/>
        </p:nvGrpSpPr>
        <p:grpSpPr>
          <a:xfrm>
            <a:off x="29585899" y="18638260"/>
            <a:ext cx="2324104" cy="717055"/>
            <a:chOff x="29585899" y="18638260"/>
            <a:chExt cx="2324104" cy="717055"/>
          </a:xfrm>
        </p:grpSpPr>
        <p:sp>
          <p:nvSpPr>
            <p:cNvPr id="4662" name="Google Shape;4662;p32"/>
            <p:cNvSpPr/>
            <p:nvPr/>
          </p:nvSpPr>
          <p:spPr>
            <a:xfrm>
              <a:off x="31272626" y="18678451"/>
              <a:ext cx="637377" cy="637377"/>
            </a:xfrm>
            <a:prstGeom prst="roundRect">
              <a:avLst>
                <a:gd name="adj" fmla="val 10001"/>
              </a:avLst>
            </a:prstGeom>
            <a:solidFill>
              <a:srgbClr val="56B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2"/>
            <p:cNvSpPr/>
            <p:nvPr/>
          </p:nvSpPr>
          <p:spPr>
            <a:xfrm>
              <a:off x="30383607" y="18638260"/>
              <a:ext cx="717055" cy="717055"/>
            </a:xfrm>
            <a:prstGeom prst="ellipse">
              <a:avLst/>
            </a:prstGeom>
            <a:solidFill>
              <a:srgbClr val="E9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2"/>
            <p:cNvSpPr/>
            <p:nvPr/>
          </p:nvSpPr>
          <p:spPr>
            <a:xfrm>
              <a:off x="29585899" y="18678077"/>
              <a:ext cx="717091" cy="637419"/>
            </a:xfrm>
            <a:custGeom>
              <a:avLst/>
              <a:gdLst/>
              <a:ahLst/>
              <a:cxnLst/>
              <a:rect l="l" t="t" r="r" b="b"/>
              <a:pathLst>
                <a:path w="717091" h="637419" extrusionOk="0">
                  <a:moveTo>
                    <a:pt x="303343" y="31854"/>
                  </a:moveTo>
                  <a:lnTo>
                    <a:pt x="8648" y="541773"/>
                  </a:lnTo>
                  <a:cubicBezTo>
                    <a:pt x="-15906" y="584246"/>
                    <a:pt x="14745" y="637419"/>
                    <a:pt x="63854" y="637419"/>
                  </a:cubicBezTo>
                  <a:lnTo>
                    <a:pt x="653243" y="637419"/>
                  </a:lnTo>
                  <a:cubicBezTo>
                    <a:pt x="702310" y="637419"/>
                    <a:pt x="733003" y="584287"/>
                    <a:pt x="708449" y="541773"/>
                  </a:cubicBezTo>
                  <a:lnTo>
                    <a:pt x="413713" y="31854"/>
                  </a:lnTo>
                  <a:cubicBezTo>
                    <a:pt x="389159" y="-10618"/>
                    <a:pt x="327897" y="-10618"/>
                    <a:pt x="303343" y="31854"/>
                  </a:cubicBezTo>
                  <a:close/>
                </a:path>
              </a:pathLst>
            </a:custGeom>
            <a:solidFill>
              <a:srgbClr val="214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1151</Words>
  <Application>Microsoft Macintosh PowerPoint</Application>
  <PresentationFormat>Custom</PresentationFormat>
  <Paragraphs>219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Montserrat Black</vt:lpstr>
      <vt:lpstr>Montserrat Medium</vt:lpstr>
      <vt:lpstr>Open Sans Light</vt:lpstr>
      <vt:lpstr>Montserrat</vt:lpstr>
      <vt:lpstr>Play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Zarko Sunderic</cp:lastModifiedBy>
  <cp:revision>2</cp:revision>
  <dcterms:modified xsi:type="dcterms:W3CDTF">2026-05-26T08:29:12Z</dcterms:modified>
</cp:coreProperties>
</file>