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5"/>
  </p:notesMasterIdLst>
  <p:sldIdLst>
    <p:sldId id="256" r:id="rId2"/>
    <p:sldId id="258" r:id="rId3"/>
    <p:sldId id="267" r:id="rId4"/>
    <p:sldId id="257" r:id="rId5"/>
    <p:sldId id="259" r:id="rId6"/>
    <p:sldId id="262" r:id="rId7"/>
    <p:sldId id="261" r:id="rId8"/>
    <p:sldId id="268" r:id="rId9"/>
    <p:sldId id="265" r:id="rId10"/>
    <p:sldId id="266" r:id="rId11"/>
    <p:sldId id="263" r:id="rId12"/>
    <p:sldId id="269" r:id="rId13"/>
    <p:sldId id="270"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11"/>
  </p:normalViewPr>
  <p:slideViewPr>
    <p:cSldViewPr snapToGrid="0" snapToObjects="1">
      <p:cViewPr varScale="1">
        <p:scale>
          <a:sx n="109" d="100"/>
          <a:sy n="109" d="100"/>
        </p:scale>
        <p:origin x="680" y="1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notesMaster" Target="notesMasters/notesMaster1.xml"/><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D609C2B-1360-324B-89BD-CCBD0B83FBFA}" type="datetimeFigureOut">
              <a:rPr lang="en-US" smtClean="0"/>
              <a:t>12/14/18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9FDE72E-86AC-DF45-B47B-02C951842C7A}" type="slidenum">
              <a:rPr lang="en-US" smtClean="0"/>
              <a:t>‹#›</a:t>
            </a:fld>
            <a:endParaRPr lang="en-US"/>
          </a:p>
        </p:txBody>
      </p:sp>
    </p:spTree>
    <p:extLst>
      <p:ext uri="{BB962C8B-B14F-4D97-AF65-F5344CB8AC3E}">
        <p14:creationId xmlns:p14="http://schemas.microsoft.com/office/powerpoint/2010/main" val="17808729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9FDE72E-86AC-DF45-B47B-02C951842C7A}" type="slidenum">
              <a:rPr lang="en-US" smtClean="0"/>
              <a:t>1</a:t>
            </a:fld>
            <a:endParaRPr lang="en-US"/>
          </a:p>
        </p:txBody>
      </p:sp>
    </p:spTree>
    <p:extLst>
      <p:ext uri="{BB962C8B-B14F-4D97-AF65-F5344CB8AC3E}">
        <p14:creationId xmlns:p14="http://schemas.microsoft.com/office/powerpoint/2010/main" val="3544278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9FDE72E-86AC-DF45-B47B-02C951842C7A}" type="slidenum">
              <a:rPr lang="en-US" smtClean="0"/>
              <a:t>12</a:t>
            </a:fld>
            <a:endParaRPr lang="en-US"/>
          </a:p>
        </p:txBody>
      </p:sp>
    </p:spTree>
    <p:extLst>
      <p:ext uri="{BB962C8B-B14F-4D97-AF65-F5344CB8AC3E}">
        <p14:creationId xmlns:p14="http://schemas.microsoft.com/office/powerpoint/2010/main" val="16514101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DA2FBE3-4499-014A-9E71-8DB2C54174BF}" type="datetimeFigureOut">
              <a:rPr lang="en-US" smtClean="0"/>
              <a:t>12/14/18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6CD3ED-4FD2-3540-B495-56090DCF3179}" type="slidenum">
              <a:rPr lang="en-US" smtClean="0"/>
              <a:t>‹#›</a:t>
            </a:fld>
            <a:endParaRPr lang="en-US"/>
          </a:p>
        </p:txBody>
      </p:sp>
    </p:spTree>
    <p:extLst>
      <p:ext uri="{BB962C8B-B14F-4D97-AF65-F5344CB8AC3E}">
        <p14:creationId xmlns:p14="http://schemas.microsoft.com/office/powerpoint/2010/main" val="12395994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DA2FBE3-4499-014A-9E71-8DB2C54174BF}" type="datetimeFigureOut">
              <a:rPr lang="en-US" smtClean="0"/>
              <a:t>12/14/18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6CD3ED-4FD2-3540-B495-56090DCF3179}" type="slidenum">
              <a:rPr lang="en-US" smtClean="0"/>
              <a:t>‹#›</a:t>
            </a:fld>
            <a:endParaRPr lang="en-US"/>
          </a:p>
        </p:txBody>
      </p:sp>
    </p:spTree>
    <p:extLst>
      <p:ext uri="{BB962C8B-B14F-4D97-AF65-F5344CB8AC3E}">
        <p14:creationId xmlns:p14="http://schemas.microsoft.com/office/powerpoint/2010/main" val="4173475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DA2FBE3-4499-014A-9E71-8DB2C54174BF}" type="datetimeFigureOut">
              <a:rPr lang="en-US" smtClean="0"/>
              <a:t>12/14/18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6CD3ED-4FD2-3540-B495-56090DCF3179}" type="slidenum">
              <a:rPr lang="en-US" smtClean="0"/>
              <a:t>‹#›</a:t>
            </a:fld>
            <a:endParaRPr lang="en-US"/>
          </a:p>
        </p:txBody>
      </p:sp>
    </p:spTree>
    <p:extLst>
      <p:ext uri="{BB962C8B-B14F-4D97-AF65-F5344CB8AC3E}">
        <p14:creationId xmlns:p14="http://schemas.microsoft.com/office/powerpoint/2010/main" val="6787657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DA2FBE3-4499-014A-9E71-8DB2C54174BF}" type="datetimeFigureOut">
              <a:rPr lang="en-US" smtClean="0"/>
              <a:t>12/14/18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6CD3ED-4FD2-3540-B495-56090DCF3179}" type="slidenum">
              <a:rPr lang="en-US" smtClean="0"/>
              <a:t>‹#›</a:t>
            </a:fld>
            <a:endParaRPr lang="en-US"/>
          </a:p>
        </p:txBody>
      </p:sp>
    </p:spTree>
    <p:extLst>
      <p:ext uri="{BB962C8B-B14F-4D97-AF65-F5344CB8AC3E}">
        <p14:creationId xmlns:p14="http://schemas.microsoft.com/office/powerpoint/2010/main" val="11375872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DA2FBE3-4499-014A-9E71-8DB2C54174BF}" type="datetimeFigureOut">
              <a:rPr lang="en-US" smtClean="0"/>
              <a:t>12/14/18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6CD3ED-4FD2-3540-B495-56090DCF3179}" type="slidenum">
              <a:rPr lang="en-US" smtClean="0"/>
              <a:t>‹#›</a:t>
            </a:fld>
            <a:endParaRPr lang="en-US"/>
          </a:p>
        </p:txBody>
      </p:sp>
    </p:spTree>
    <p:extLst>
      <p:ext uri="{BB962C8B-B14F-4D97-AF65-F5344CB8AC3E}">
        <p14:creationId xmlns:p14="http://schemas.microsoft.com/office/powerpoint/2010/main" val="973454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DA2FBE3-4499-014A-9E71-8DB2C54174BF}" type="datetimeFigureOut">
              <a:rPr lang="en-US" smtClean="0"/>
              <a:t>12/14/18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6CD3ED-4FD2-3540-B495-56090DCF3179}" type="slidenum">
              <a:rPr lang="en-US" smtClean="0"/>
              <a:t>‹#›</a:t>
            </a:fld>
            <a:endParaRPr lang="en-US"/>
          </a:p>
        </p:txBody>
      </p:sp>
    </p:spTree>
    <p:extLst>
      <p:ext uri="{BB962C8B-B14F-4D97-AF65-F5344CB8AC3E}">
        <p14:creationId xmlns:p14="http://schemas.microsoft.com/office/powerpoint/2010/main" val="18498723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DA2FBE3-4499-014A-9E71-8DB2C54174BF}" type="datetimeFigureOut">
              <a:rPr lang="en-US" smtClean="0"/>
              <a:t>12/14/18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16CD3ED-4FD2-3540-B495-56090DCF3179}" type="slidenum">
              <a:rPr lang="en-US" smtClean="0"/>
              <a:t>‹#›</a:t>
            </a:fld>
            <a:endParaRPr lang="en-US"/>
          </a:p>
        </p:txBody>
      </p:sp>
    </p:spTree>
    <p:extLst>
      <p:ext uri="{BB962C8B-B14F-4D97-AF65-F5344CB8AC3E}">
        <p14:creationId xmlns:p14="http://schemas.microsoft.com/office/powerpoint/2010/main" val="16840305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DA2FBE3-4499-014A-9E71-8DB2C54174BF}" type="datetimeFigureOut">
              <a:rPr lang="en-US" smtClean="0"/>
              <a:t>12/14/18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16CD3ED-4FD2-3540-B495-56090DCF3179}" type="slidenum">
              <a:rPr lang="en-US" smtClean="0"/>
              <a:t>‹#›</a:t>
            </a:fld>
            <a:endParaRPr lang="en-US"/>
          </a:p>
        </p:txBody>
      </p:sp>
    </p:spTree>
    <p:extLst>
      <p:ext uri="{BB962C8B-B14F-4D97-AF65-F5344CB8AC3E}">
        <p14:creationId xmlns:p14="http://schemas.microsoft.com/office/powerpoint/2010/main" val="18138817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DA2FBE3-4499-014A-9E71-8DB2C54174BF}" type="datetimeFigureOut">
              <a:rPr lang="en-US" smtClean="0"/>
              <a:t>12/14/18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16CD3ED-4FD2-3540-B495-56090DCF3179}" type="slidenum">
              <a:rPr lang="en-US" smtClean="0"/>
              <a:t>‹#›</a:t>
            </a:fld>
            <a:endParaRPr lang="en-US"/>
          </a:p>
        </p:txBody>
      </p:sp>
    </p:spTree>
    <p:extLst>
      <p:ext uri="{BB962C8B-B14F-4D97-AF65-F5344CB8AC3E}">
        <p14:creationId xmlns:p14="http://schemas.microsoft.com/office/powerpoint/2010/main" val="2334253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DA2FBE3-4499-014A-9E71-8DB2C54174BF}" type="datetimeFigureOut">
              <a:rPr lang="en-US" smtClean="0"/>
              <a:t>12/14/18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6CD3ED-4FD2-3540-B495-56090DCF3179}" type="slidenum">
              <a:rPr lang="en-US" smtClean="0"/>
              <a:t>‹#›</a:t>
            </a:fld>
            <a:endParaRPr lang="en-US"/>
          </a:p>
        </p:txBody>
      </p:sp>
    </p:spTree>
    <p:extLst>
      <p:ext uri="{BB962C8B-B14F-4D97-AF65-F5344CB8AC3E}">
        <p14:creationId xmlns:p14="http://schemas.microsoft.com/office/powerpoint/2010/main" val="18744155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DA2FBE3-4499-014A-9E71-8DB2C54174BF}" type="datetimeFigureOut">
              <a:rPr lang="en-US" smtClean="0"/>
              <a:t>12/14/18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6CD3ED-4FD2-3540-B495-56090DCF3179}" type="slidenum">
              <a:rPr lang="en-US" smtClean="0"/>
              <a:t>‹#›</a:t>
            </a:fld>
            <a:endParaRPr lang="en-US"/>
          </a:p>
        </p:txBody>
      </p:sp>
    </p:spTree>
    <p:extLst>
      <p:ext uri="{BB962C8B-B14F-4D97-AF65-F5344CB8AC3E}">
        <p14:creationId xmlns:p14="http://schemas.microsoft.com/office/powerpoint/2010/main" val="186372427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DA2FBE3-4499-014A-9E71-8DB2C54174BF}" type="datetimeFigureOut">
              <a:rPr lang="en-US" smtClean="0"/>
              <a:t>12/14/18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16CD3ED-4FD2-3540-B495-56090DCF3179}" type="slidenum">
              <a:rPr lang="en-US" smtClean="0"/>
              <a:t>‹#›</a:t>
            </a:fld>
            <a:endParaRPr lang="en-US"/>
          </a:p>
        </p:txBody>
      </p:sp>
    </p:spTree>
    <p:extLst>
      <p:ext uri="{BB962C8B-B14F-4D97-AF65-F5344CB8AC3E}">
        <p14:creationId xmlns:p14="http://schemas.microsoft.com/office/powerpoint/2010/main" val="11230721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hyperlink" Target="mailto:zarko.sunderic@csp.org.rs"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547446"/>
            <a:ext cx="9144000" cy="2583836"/>
          </a:xfrm>
        </p:spPr>
        <p:txBody>
          <a:bodyPr>
            <a:noAutofit/>
          </a:bodyPr>
          <a:lstStyle/>
          <a:p>
            <a:r>
              <a:rPr lang="en-GB" b="1" dirty="0">
                <a:solidFill>
                  <a:srgbClr val="002060"/>
                </a:solidFill>
              </a:rPr>
              <a:t>Analysis of </a:t>
            </a:r>
            <a:r>
              <a:rPr lang="en-GB" b="1" dirty="0" smtClean="0">
                <a:solidFill>
                  <a:srgbClr val="002060"/>
                </a:solidFill>
              </a:rPr>
              <a:t>EI instruments </a:t>
            </a:r>
            <a:br>
              <a:rPr lang="en-GB" b="1" dirty="0" smtClean="0">
                <a:solidFill>
                  <a:srgbClr val="002060"/>
                </a:solidFill>
              </a:rPr>
            </a:br>
            <a:r>
              <a:rPr lang="en-GB" b="1" dirty="0" smtClean="0">
                <a:solidFill>
                  <a:srgbClr val="002060"/>
                </a:solidFill>
              </a:rPr>
              <a:t>for </a:t>
            </a:r>
            <a:r>
              <a:rPr lang="en-GB" b="1" dirty="0">
                <a:solidFill>
                  <a:srgbClr val="002060"/>
                </a:solidFill>
              </a:rPr>
              <a:t>welfare state reforms </a:t>
            </a:r>
            <a:r>
              <a:rPr lang="en-GB" b="1" dirty="0" smtClean="0">
                <a:solidFill>
                  <a:srgbClr val="002060"/>
                </a:solidFill>
              </a:rPr>
              <a:t/>
            </a:r>
            <a:br>
              <a:rPr lang="en-GB" b="1" dirty="0" smtClean="0">
                <a:solidFill>
                  <a:srgbClr val="002060"/>
                </a:solidFill>
              </a:rPr>
            </a:br>
            <a:r>
              <a:rPr lang="en-GB" b="1" dirty="0" smtClean="0">
                <a:solidFill>
                  <a:srgbClr val="002060"/>
                </a:solidFill>
              </a:rPr>
              <a:t>in </a:t>
            </a:r>
            <a:r>
              <a:rPr lang="en-GB" b="1" dirty="0">
                <a:solidFill>
                  <a:srgbClr val="002060"/>
                </a:solidFill>
              </a:rPr>
              <a:t>the Western Balkans</a:t>
            </a:r>
            <a:r>
              <a:rPr lang="en-US" b="1" dirty="0" smtClean="0">
                <a:solidFill>
                  <a:srgbClr val="002060"/>
                </a:solidFill>
                <a:effectLst/>
              </a:rPr>
              <a:t> </a:t>
            </a:r>
            <a:endParaRPr lang="en-US" b="1" dirty="0">
              <a:solidFill>
                <a:srgbClr val="002060"/>
              </a:solidFill>
            </a:endParaRPr>
          </a:p>
        </p:txBody>
      </p:sp>
      <p:sp>
        <p:nvSpPr>
          <p:cNvPr id="3" name="Subtitle 2"/>
          <p:cNvSpPr>
            <a:spLocks noGrp="1"/>
          </p:cNvSpPr>
          <p:nvPr>
            <p:ph type="subTitle" idx="1"/>
          </p:nvPr>
        </p:nvSpPr>
        <p:spPr>
          <a:xfrm>
            <a:off x="1524000" y="5181594"/>
            <a:ext cx="9144000" cy="920262"/>
          </a:xfrm>
        </p:spPr>
        <p:txBody>
          <a:bodyPr>
            <a:normAutofit fontScale="70000" lnSpcReduction="20000"/>
          </a:bodyPr>
          <a:lstStyle/>
          <a:p>
            <a:r>
              <a:rPr lang="en-US" i="1" dirty="0" err="1" smtClean="0"/>
              <a:t>Žarko</a:t>
            </a:r>
            <a:r>
              <a:rPr lang="en-US" i="1" dirty="0" smtClean="0"/>
              <a:t> </a:t>
            </a:r>
            <a:r>
              <a:rPr lang="en-US" i="1" dirty="0" err="1" smtClean="0"/>
              <a:t>Šunderić</a:t>
            </a:r>
            <a:endParaRPr lang="en-US" i="1" dirty="0" smtClean="0"/>
          </a:p>
          <a:p>
            <a:r>
              <a:rPr lang="en-US" b="1" dirty="0" smtClean="0">
                <a:solidFill>
                  <a:srgbClr val="00B0F0"/>
                </a:solidFill>
              </a:rPr>
              <a:t>Center for Social Policy</a:t>
            </a:r>
          </a:p>
          <a:p>
            <a:r>
              <a:rPr lang="en-US" i="1" dirty="0" smtClean="0"/>
              <a:t>Belgrade, December 10, 2018</a:t>
            </a:r>
            <a:endParaRPr lang="en-US" i="1" dirty="0"/>
          </a:p>
        </p:txBody>
      </p:sp>
      <p:sp>
        <p:nvSpPr>
          <p:cNvPr id="4" name="Rectangle 2"/>
          <p:cNvSpPr>
            <a:spLocks noChangeArrowheads="1"/>
          </p:cNvSpPr>
          <p:nvPr/>
        </p:nvSpPr>
        <p:spPr bwMode="auto">
          <a:xfrm>
            <a:off x="7433735" y="117230"/>
            <a:ext cx="15109742"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pic>
        <p:nvPicPr>
          <p:cNvPr id="1025" name="Picture 1" descr="csp_logo_troredni centrira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798616" y="117231"/>
            <a:ext cx="1924461" cy="89095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092982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100260"/>
          </a:xfrm>
        </p:spPr>
        <p:txBody>
          <a:bodyPr>
            <a:normAutofit/>
          </a:bodyPr>
          <a:lstStyle/>
          <a:p>
            <a:r>
              <a:rPr lang="en-US" dirty="0" smtClean="0">
                <a:solidFill>
                  <a:srgbClr val="002060"/>
                </a:solidFill>
              </a:rPr>
              <a:t>Overview of the ERP process in the Region</a:t>
            </a:r>
            <a:endParaRPr lang="en-US" dirty="0">
              <a:solidFill>
                <a:srgbClr val="002060"/>
              </a:solidFill>
            </a:endParaRPr>
          </a:p>
        </p:txBody>
      </p:sp>
      <p:sp>
        <p:nvSpPr>
          <p:cNvPr id="3" name="Content Placeholder 2"/>
          <p:cNvSpPr>
            <a:spLocks noGrp="1"/>
          </p:cNvSpPr>
          <p:nvPr>
            <p:ph idx="1"/>
          </p:nvPr>
        </p:nvSpPr>
        <p:spPr>
          <a:xfrm>
            <a:off x="838200" y="1582616"/>
            <a:ext cx="10943492" cy="4994030"/>
          </a:xfrm>
        </p:spPr>
        <p:txBody>
          <a:bodyPr>
            <a:normAutofit fontScale="92500" lnSpcReduction="10000"/>
          </a:bodyPr>
          <a:lstStyle/>
          <a:p>
            <a:r>
              <a:rPr lang="en-US" dirty="0" smtClean="0"/>
              <a:t>ERP guidance gives opportunities to countries to propose relevant policies:</a:t>
            </a:r>
          </a:p>
          <a:p>
            <a:pPr lvl="1"/>
            <a:r>
              <a:rPr lang="en-US" dirty="0" smtClean="0"/>
              <a:t>policies that </a:t>
            </a:r>
            <a:r>
              <a:rPr lang="en-US" dirty="0"/>
              <a:t>strengthen access to and quality of the education system at all </a:t>
            </a:r>
            <a:r>
              <a:rPr lang="en-US" dirty="0" smtClean="0"/>
              <a:t>levels</a:t>
            </a:r>
            <a:r>
              <a:rPr lang="mr-IN" dirty="0" smtClean="0"/>
              <a:t>…</a:t>
            </a:r>
            <a:r>
              <a:rPr lang="en-US" dirty="0" smtClean="0"/>
              <a:t> </a:t>
            </a:r>
          </a:p>
          <a:p>
            <a:pPr lvl="1"/>
            <a:r>
              <a:rPr lang="en-US" dirty="0"/>
              <a:t>policies </a:t>
            </a:r>
            <a:r>
              <a:rPr lang="en-US" dirty="0" smtClean="0"/>
              <a:t>that promote </a:t>
            </a:r>
            <a:r>
              <a:rPr lang="en-US" dirty="0"/>
              <a:t>quality </a:t>
            </a:r>
            <a:r>
              <a:rPr lang="en-US" dirty="0" smtClean="0"/>
              <a:t>employment</a:t>
            </a:r>
            <a:r>
              <a:rPr lang="mr-IN" dirty="0" smtClean="0"/>
              <a:t>…</a:t>
            </a:r>
            <a:endParaRPr lang="en-US" dirty="0" smtClean="0"/>
          </a:p>
          <a:p>
            <a:pPr lvl="1"/>
            <a:r>
              <a:rPr lang="en-US" dirty="0"/>
              <a:t>policies </a:t>
            </a:r>
            <a:r>
              <a:rPr lang="en-US" dirty="0" smtClean="0"/>
              <a:t>that modernize </a:t>
            </a:r>
            <a:r>
              <a:rPr lang="en-US" dirty="0"/>
              <a:t>social protection </a:t>
            </a:r>
            <a:r>
              <a:rPr lang="en-US" dirty="0" smtClean="0"/>
              <a:t>systems, such as inclusion at the labor market and society, sustainability </a:t>
            </a:r>
            <a:r>
              <a:rPr lang="en-US" dirty="0"/>
              <a:t>and adequacy of pension systems and access to quality services such as childcare, education, training, housing, health services and </a:t>
            </a:r>
            <a:r>
              <a:rPr lang="en-US" dirty="0" smtClean="0"/>
              <a:t>LTC</a:t>
            </a:r>
          </a:p>
          <a:p>
            <a:r>
              <a:rPr lang="en-US" dirty="0" smtClean="0"/>
              <a:t>In reality, </a:t>
            </a:r>
            <a:r>
              <a:rPr lang="en-US" i="1" dirty="0" smtClean="0"/>
              <a:t>structural reforms </a:t>
            </a:r>
            <a:r>
              <a:rPr lang="en-US" dirty="0" smtClean="0"/>
              <a:t>cover measures which are less relevant for public spending (no reforms in pension, health, long-term care or mainstream education, while employment </a:t>
            </a:r>
            <a:r>
              <a:rPr lang="en-US" i="1" dirty="0" smtClean="0"/>
              <a:t>equals</a:t>
            </a:r>
            <a:r>
              <a:rPr lang="en-US" dirty="0" smtClean="0"/>
              <a:t> to AEM)</a:t>
            </a:r>
          </a:p>
          <a:p>
            <a:r>
              <a:rPr lang="en-US" dirty="0" smtClean="0"/>
              <a:t>Mainstream policies have not been tackled through the ERP process </a:t>
            </a:r>
            <a:r>
              <a:rPr lang="mr-IN" dirty="0" smtClean="0"/>
              <a:t>–</a:t>
            </a:r>
            <a:r>
              <a:rPr lang="en-US" dirty="0" smtClean="0"/>
              <a:t> low effect on meeting major national goals or EU integration goals</a:t>
            </a:r>
          </a:p>
          <a:p>
            <a:r>
              <a:rPr lang="en-US" dirty="0" smtClean="0"/>
              <a:t>Structural reforms are too narrow, which limits </a:t>
            </a:r>
            <a:r>
              <a:rPr lang="en-US" dirty="0"/>
              <a:t>the </a:t>
            </a:r>
            <a:r>
              <a:rPr lang="en-US" dirty="0" smtClean="0"/>
              <a:t>utility </a:t>
            </a:r>
            <a:r>
              <a:rPr lang="en-US" dirty="0"/>
              <a:t>and </a:t>
            </a:r>
            <a:r>
              <a:rPr lang="en-US" dirty="0" smtClean="0"/>
              <a:t>impact </a:t>
            </a:r>
            <a:r>
              <a:rPr lang="en-US" dirty="0"/>
              <a:t>of </a:t>
            </a:r>
            <a:r>
              <a:rPr lang="en-US" dirty="0" smtClean="0"/>
              <a:t>ERPs </a:t>
            </a:r>
          </a:p>
          <a:p>
            <a:r>
              <a:rPr lang="en-US" dirty="0" smtClean="0"/>
              <a:t>No sanctions if countries do not implement structural reforms, no award if they do well</a:t>
            </a:r>
            <a:r>
              <a:rPr lang="mr-IN" dirty="0" smtClean="0"/>
              <a:t>…</a:t>
            </a:r>
            <a:endParaRPr lang="en-US" dirty="0" smtClean="0"/>
          </a:p>
        </p:txBody>
      </p:sp>
    </p:spTree>
    <p:extLst>
      <p:ext uri="{BB962C8B-B14F-4D97-AF65-F5344CB8AC3E}">
        <p14:creationId xmlns:p14="http://schemas.microsoft.com/office/powerpoint/2010/main" val="19561866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65834"/>
            <a:ext cx="10515600" cy="1053367"/>
          </a:xfrm>
        </p:spPr>
        <p:txBody>
          <a:bodyPr/>
          <a:lstStyle/>
          <a:p>
            <a:r>
              <a:rPr lang="en-US" dirty="0" smtClean="0">
                <a:solidFill>
                  <a:srgbClr val="002060"/>
                </a:solidFill>
              </a:rPr>
              <a:t>Enlargement Strategy (2018)</a:t>
            </a:r>
            <a:endParaRPr lang="en-US" dirty="0">
              <a:solidFill>
                <a:srgbClr val="002060"/>
              </a:solidFill>
            </a:endParaRPr>
          </a:p>
        </p:txBody>
      </p:sp>
      <p:sp>
        <p:nvSpPr>
          <p:cNvPr id="3" name="Content Placeholder 2"/>
          <p:cNvSpPr>
            <a:spLocks noGrp="1"/>
          </p:cNvSpPr>
          <p:nvPr>
            <p:ph idx="1"/>
          </p:nvPr>
        </p:nvSpPr>
        <p:spPr>
          <a:xfrm>
            <a:off x="586153" y="1582615"/>
            <a:ext cx="11054861" cy="5076093"/>
          </a:xfrm>
        </p:spPr>
        <p:txBody>
          <a:bodyPr>
            <a:normAutofit lnSpcReduction="10000"/>
          </a:bodyPr>
          <a:lstStyle/>
          <a:p>
            <a:r>
              <a:rPr lang="en-US" smtClean="0"/>
              <a:t>EC announces </a:t>
            </a:r>
            <a:r>
              <a:rPr lang="en-US" dirty="0" smtClean="0"/>
              <a:t>the new </a:t>
            </a:r>
            <a:r>
              <a:rPr lang="en-US" i="1" dirty="0" smtClean="0"/>
              <a:t>flagship initiative to enhance support for socio-economic development</a:t>
            </a:r>
            <a:r>
              <a:rPr lang="en-US" dirty="0" smtClean="0"/>
              <a:t>. It will include:</a:t>
            </a:r>
          </a:p>
          <a:p>
            <a:pPr lvl="1"/>
            <a:r>
              <a:rPr lang="en-US" dirty="0" smtClean="0"/>
              <a:t>expanding </a:t>
            </a:r>
            <a:r>
              <a:rPr lang="en-US" dirty="0"/>
              <a:t>the Western Balkans Investment </a:t>
            </a:r>
            <a:r>
              <a:rPr lang="en-US" dirty="0" smtClean="0"/>
              <a:t>Framework</a:t>
            </a:r>
          </a:p>
          <a:p>
            <a:pPr lvl="1"/>
            <a:r>
              <a:rPr lang="en-US" dirty="0" smtClean="0"/>
              <a:t>a </a:t>
            </a:r>
            <a:r>
              <a:rPr lang="en-US" dirty="0"/>
              <a:t>significant boost in the provision of guarantees to crowd in private </a:t>
            </a:r>
            <a:r>
              <a:rPr lang="en-US" dirty="0" smtClean="0"/>
              <a:t>investment</a:t>
            </a:r>
          </a:p>
          <a:p>
            <a:pPr lvl="1"/>
            <a:r>
              <a:rPr lang="en-US" dirty="0" smtClean="0"/>
              <a:t>support </a:t>
            </a:r>
            <a:r>
              <a:rPr lang="en-US" dirty="0"/>
              <a:t>to start </a:t>
            </a:r>
            <a:r>
              <a:rPr lang="mr-IN" dirty="0" smtClean="0"/>
              <a:t>–</a:t>
            </a:r>
            <a:r>
              <a:rPr lang="en-US" dirty="0" smtClean="0"/>
              <a:t> ups </a:t>
            </a:r>
            <a:r>
              <a:rPr lang="en-US" dirty="0"/>
              <a:t>and SMEs and greater trade </a:t>
            </a:r>
            <a:r>
              <a:rPr lang="en-US" dirty="0" smtClean="0"/>
              <a:t>facilitation</a:t>
            </a:r>
          </a:p>
          <a:p>
            <a:pPr lvl="1"/>
            <a:r>
              <a:rPr lang="en-US" dirty="0" smtClean="0"/>
              <a:t>more </a:t>
            </a:r>
            <a:r>
              <a:rPr lang="en-US" dirty="0"/>
              <a:t>focus on employment and social </a:t>
            </a:r>
            <a:r>
              <a:rPr lang="en-US" dirty="0" smtClean="0"/>
              <a:t>policies</a:t>
            </a:r>
          </a:p>
          <a:p>
            <a:pPr lvl="1"/>
            <a:r>
              <a:rPr lang="en-US" dirty="0" smtClean="0"/>
              <a:t>increased </a:t>
            </a:r>
            <a:r>
              <a:rPr lang="en-US" dirty="0"/>
              <a:t>financial assistance to support the social </a:t>
            </a:r>
            <a:r>
              <a:rPr lang="en-US" dirty="0" smtClean="0"/>
              <a:t>sector, in </a:t>
            </a:r>
            <a:r>
              <a:rPr lang="en-US" dirty="0"/>
              <a:t>particular education and </a:t>
            </a:r>
            <a:r>
              <a:rPr lang="en-US" dirty="0" smtClean="0"/>
              <a:t>health, funding </a:t>
            </a:r>
            <a:r>
              <a:rPr lang="en-US" dirty="0"/>
              <a:t>under Erasmus+ will be </a:t>
            </a:r>
            <a:r>
              <a:rPr lang="en-US" dirty="0" smtClean="0"/>
              <a:t>doubled</a:t>
            </a:r>
          </a:p>
          <a:p>
            <a:r>
              <a:rPr lang="en-US" dirty="0" smtClean="0"/>
              <a:t>Proposes holding of an </a:t>
            </a:r>
            <a:r>
              <a:rPr lang="en-US" i="1" dirty="0" smtClean="0"/>
              <a:t>annual EU-Western Balkans Ministerial meeting on social and employment issues </a:t>
            </a:r>
            <a:r>
              <a:rPr lang="en-US" dirty="0" smtClean="0"/>
              <a:t>to exchange views</a:t>
            </a:r>
            <a:r>
              <a:rPr lang="mr-IN" dirty="0" smtClean="0"/>
              <a:t>…</a:t>
            </a:r>
            <a:endParaRPr lang="en-US" dirty="0" smtClean="0"/>
          </a:p>
          <a:p>
            <a:r>
              <a:rPr lang="en-US" dirty="0" smtClean="0"/>
              <a:t>Proposed initiative avoids major social protection policies and challenges</a:t>
            </a:r>
          </a:p>
          <a:p>
            <a:r>
              <a:rPr lang="en-US" dirty="0" smtClean="0"/>
              <a:t>No explicit issues of sustainability, quality and governance in social sectors</a:t>
            </a:r>
          </a:p>
          <a:p>
            <a:endParaRPr lang="en-US" dirty="0" smtClean="0"/>
          </a:p>
        </p:txBody>
      </p:sp>
    </p:spTree>
    <p:extLst>
      <p:ext uri="{BB962C8B-B14F-4D97-AF65-F5344CB8AC3E}">
        <p14:creationId xmlns:p14="http://schemas.microsoft.com/office/powerpoint/2010/main" val="9962837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6153" y="118942"/>
            <a:ext cx="11324491" cy="818904"/>
          </a:xfrm>
        </p:spPr>
        <p:txBody>
          <a:bodyPr>
            <a:normAutofit/>
          </a:bodyPr>
          <a:lstStyle/>
          <a:p>
            <a:r>
              <a:rPr lang="en-US" dirty="0" smtClean="0">
                <a:solidFill>
                  <a:srgbClr val="002060"/>
                </a:solidFill>
              </a:rPr>
              <a:t>Recommendations </a:t>
            </a:r>
            <a:r>
              <a:rPr lang="mr-IN" dirty="0" smtClean="0">
                <a:solidFill>
                  <a:srgbClr val="002060"/>
                </a:solidFill>
              </a:rPr>
              <a:t>–</a:t>
            </a:r>
            <a:r>
              <a:rPr lang="en-US" dirty="0" smtClean="0">
                <a:solidFill>
                  <a:srgbClr val="002060"/>
                </a:solidFill>
              </a:rPr>
              <a:t> </a:t>
            </a:r>
            <a:r>
              <a:rPr lang="en-US" i="1" dirty="0" smtClean="0">
                <a:solidFill>
                  <a:srgbClr val="002060"/>
                </a:solidFill>
              </a:rPr>
              <a:t>within the borders of reality</a:t>
            </a:r>
            <a:endParaRPr lang="en-US" i="1" dirty="0">
              <a:solidFill>
                <a:srgbClr val="002060"/>
              </a:solidFill>
            </a:endParaRPr>
          </a:p>
        </p:txBody>
      </p:sp>
      <p:sp>
        <p:nvSpPr>
          <p:cNvPr id="3" name="Content Placeholder 2"/>
          <p:cNvSpPr>
            <a:spLocks noGrp="1"/>
          </p:cNvSpPr>
          <p:nvPr>
            <p:ph idx="1"/>
          </p:nvPr>
        </p:nvSpPr>
        <p:spPr>
          <a:xfrm>
            <a:off x="375138" y="1312985"/>
            <a:ext cx="11535507" cy="5345722"/>
          </a:xfrm>
        </p:spPr>
        <p:txBody>
          <a:bodyPr>
            <a:normAutofit fontScale="77500" lnSpcReduction="20000"/>
          </a:bodyPr>
          <a:lstStyle/>
          <a:p>
            <a:r>
              <a:rPr lang="en-US" dirty="0" smtClean="0"/>
              <a:t>A stronger focus on social sectors is needed within EI process, with more balanced arrangement of fiscal, macro-economic and social key indicators. EPSR can serve as a starting point</a:t>
            </a:r>
          </a:p>
          <a:p>
            <a:r>
              <a:rPr lang="en-US" dirty="0"/>
              <a:t>Develop regular social impact assessments of economic policy measures and reforms</a:t>
            </a:r>
          </a:p>
          <a:p>
            <a:r>
              <a:rPr lang="en-US" i="1" dirty="0" smtClean="0"/>
              <a:t>Flagship initiative on </a:t>
            </a:r>
            <a:r>
              <a:rPr lang="en-US" i="1" dirty="0"/>
              <a:t>socio-economic development </a:t>
            </a:r>
            <a:r>
              <a:rPr lang="en-US" dirty="0" smtClean="0"/>
              <a:t>should focus on the real challenges and the issues of sustainability</a:t>
            </a:r>
            <a:r>
              <a:rPr lang="en-US" dirty="0"/>
              <a:t>, </a:t>
            </a:r>
            <a:r>
              <a:rPr lang="en-US" dirty="0" smtClean="0"/>
              <a:t>quality and </a:t>
            </a:r>
            <a:r>
              <a:rPr lang="en-US" dirty="0"/>
              <a:t>governance in social </a:t>
            </a:r>
            <a:r>
              <a:rPr lang="en-US" dirty="0" smtClean="0"/>
              <a:t>sectors</a:t>
            </a:r>
            <a:endParaRPr lang="en-US" dirty="0"/>
          </a:p>
          <a:p>
            <a:r>
              <a:rPr lang="en-US" dirty="0" smtClean="0"/>
              <a:t>ERPs should be strengthened with social protection policies and measures which are heavier part of national </a:t>
            </a:r>
            <a:r>
              <a:rPr lang="en-US" dirty="0"/>
              <a:t>budgets (similar to </a:t>
            </a:r>
            <a:r>
              <a:rPr lang="en-US" dirty="0" smtClean="0"/>
              <a:t>European </a:t>
            </a:r>
            <a:r>
              <a:rPr lang="en-US" dirty="0"/>
              <a:t>Semester for the EU </a:t>
            </a:r>
            <a:r>
              <a:rPr lang="en-US" dirty="0" smtClean="0"/>
              <a:t>MSs)</a:t>
            </a:r>
          </a:p>
          <a:p>
            <a:r>
              <a:rPr lang="en-US" dirty="0" smtClean="0"/>
              <a:t>Ensure/support implementation of ERPs</a:t>
            </a:r>
          </a:p>
          <a:p>
            <a:pPr lvl="1"/>
            <a:r>
              <a:rPr lang="en-GB" dirty="0"/>
              <a:t>EU funding must be linked to the social welfare challenges and reforms </a:t>
            </a:r>
          </a:p>
          <a:p>
            <a:pPr lvl="1"/>
            <a:r>
              <a:rPr lang="en-US" dirty="0" smtClean="0"/>
              <a:t>Introduce incentives for performers and sanctions for non-performers</a:t>
            </a:r>
          </a:p>
          <a:p>
            <a:r>
              <a:rPr lang="en-US" dirty="0" smtClean="0"/>
              <a:t>Promote evidence-based dialogue on social policy through high-level </a:t>
            </a:r>
            <a:r>
              <a:rPr lang="en-US" dirty="0"/>
              <a:t>annual meetings </a:t>
            </a:r>
            <a:r>
              <a:rPr lang="en-US" dirty="0" smtClean="0"/>
              <a:t>to </a:t>
            </a:r>
            <a:r>
              <a:rPr lang="en-US" dirty="0"/>
              <a:t>discuss challenges, priorities, concepts and </a:t>
            </a:r>
            <a:r>
              <a:rPr lang="en-US" dirty="0" smtClean="0"/>
              <a:t>progress (</a:t>
            </a:r>
            <a:r>
              <a:rPr lang="en-US" dirty="0"/>
              <a:t>with civil society </a:t>
            </a:r>
            <a:r>
              <a:rPr lang="en-US" dirty="0" smtClean="0"/>
              <a:t>and academia involved) </a:t>
            </a:r>
          </a:p>
          <a:p>
            <a:r>
              <a:rPr lang="en-GB" dirty="0" smtClean="0"/>
              <a:t>Ensure the </a:t>
            </a:r>
            <a:r>
              <a:rPr lang="en-GB" dirty="0"/>
              <a:t>‘buy-in’ of all levels of governance, including the </a:t>
            </a:r>
            <a:r>
              <a:rPr lang="en-GB" dirty="0" smtClean="0"/>
              <a:t>local</a:t>
            </a:r>
            <a:endParaRPr lang="en-GB" dirty="0"/>
          </a:p>
          <a:p>
            <a:r>
              <a:rPr lang="en-US" dirty="0" smtClean="0"/>
              <a:t>Support development of quality and reliable statistics </a:t>
            </a:r>
            <a:r>
              <a:rPr lang="mr-IN" dirty="0" smtClean="0"/>
              <a:t>–</a:t>
            </a:r>
            <a:r>
              <a:rPr lang="en-US" dirty="0" smtClean="0"/>
              <a:t> quality data are prerequisite for better policies (indicators set; reliability and quality of data</a:t>
            </a:r>
            <a:r>
              <a:rPr lang="en-US" dirty="0"/>
              <a:t>;</a:t>
            </a:r>
            <a:r>
              <a:rPr lang="en-US" dirty="0" smtClean="0"/>
              <a:t> access to data)</a:t>
            </a:r>
          </a:p>
          <a:p>
            <a:pPr lvl="0"/>
            <a:r>
              <a:rPr lang="en-US" dirty="0" smtClean="0"/>
              <a:t>Organize regular regional technical peer review meetings where countries and experts can discuss challenges and reforms in social sectors</a:t>
            </a:r>
            <a:endParaRPr lang="en-US" dirty="0"/>
          </a:p>
        </p:txBody>
      </p:sp>
    </p:spTree>
    <p:extLst>
      <p:ext uri="{BB962C8B-B14F-4D97-AF65-F5344CB8AC3E}">
        <p14:creationId xmlns:p14="http://schemas.microsoft.com/office/powerpoint/2010/main" val="20098052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pPr algn="ctr"/>
            <a:r>
              <a:rPr lang="en-US" sz="2800" b="1" dirty="0" smtClean="0"/>
              <a:t>This project is </a:t>
            </a:r>
            <a:r>
              <a:rPr lang="en-US" sz="2800" b="1" dirty="0"/>
              <a:t>funded by the European Fund for the </a:t>
            </a:r>
            <a:r>
              <a:rPr lang="en-US" sz="2800" b="1" dirty="0" smtClean="0"/>
              <a:t>Balkans </a:t>
            </a:r>
            <a:br>
              <a:rPr lang="en-US" sz="2800" b="1" dirty="0" smtClean="0"/>
            </a:br>
            <a:r>
              <a:rPr lang="en-US" sz="2800" b="1" dirty="0" smtClean="0"/>
              <a:t>through </a:t>
            </a:r>
            <a:r>
              <a:rPr lang="en-US" sz="2800" b="1" dirty="0"/>
              <a:t>the Think and Link 2018 Grant, </a:t>
            </a:r>
            <a:r>
              <a:rPr lang="en-US" sz="2800" b="1" dirty="0" smtClean="0"/>
              <a:t/>
            </a:r>
            <a:br>
              <a:rPr lang="en-US" sz="2800" b="1" dirty="0" smtClean="0"/>
            </a:br>
            <a:r>
              <a:rPr lang="en-US" sz="2800" b="1" dirty="0" smtClean="0"/>
              <a:t>implemented </a:t>
            </a:r>
            <a:r>
              <a:rPr lang="en-US" sz="2800" b="1" dirty="0"/>
              <a:t>by the Center for Social Policy (Belgrade), </a:t>
            </a:r>
            <a:r>
              <a:rPr lang="en-US" sz="2800" b="1" dirty="0" smtClean="0"/>
              <a:t/>
            </a:r>
            <a:br>
              <a:rPr lang="en-US" sz="2800" b="1" dirty="0" smtClean="0"/>
            </a:br>
            <a:r>
              <a:rPr lang="en-US" sz="2800" b="1" dirty="0" smtClean="0"/>
              <a:t>Finance </a:t>
            </a:r>
            <a:r>
              <a:rPr lang="en-US" sz="2800" b="1" dirty="0"/>
              <a:t>Think (Skopje) and Economic and Social Analytics (Tirana</a:t>
            </a:r>
            <a:r>
              <a:rPr lang="en-US" sz="2800" b="1" dirty="0" smtClean="0"/>
              <a:t>)</a:t>
            </a:r>
            <a:endParaRPr lang="en-US" sz="2800" dirty="0"/>
          </a:p>
        </p:txBody>
      </p:sp>
      <p:sp>
        <p:nvSpPr>
          <p:cNvPr id="5" name="Text Placeholder 4"/>
          <p:cNvSpPr>
            <a:spLocks noGrp="1"/>
          </p:cNvSpPr>
          <p:nvPr>
            <p:ph type="body" idx="1"/>
          </p:nvPr>
        </p:nvSpPr>
        <p:spPr>
          <a:xfrm>
            <a:off x="831850" y="5322277"/>
            <a:ext cx="10515600" cy="767373"/>
          </a:xfrm>
        </p:spPr>
        <p:txBody>
          <a:bodyPr/>
          <a:lstStyle/>
          <a:p>
            <a:pPr algn="ctr"/>
            <a:r>
              <a:rPr lang="en-US" dirty="0" smtClean="0">
                <a:hlinkClick r:id="rId2"/>
              </a:rPr>
              <a:t>zarko.sunderic@csp.org.rs</a:t>
            </a:r>
            <a:endParaRPr lang="en-US" dirty="0"/>
          </a:p>
        </p:txBody>
      </p:sp>
    </p:spTree>
    <p:extLst>
      <p:ext uri="{BB962C8B-B14F-4D97-AF65-F5344CB8AC3E}">
        <p14:creationId xmlns:p14="http://schemas.microsoft.com/office/powerpoint/2010/main" val="21019943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30629"/>
          </a:xfrm>
        </p:spPr>
        <p:txBody>
          <a:bodyPr/>
          <a:lstStyle/>
          <a:p>
            <a:r>
              <a:rPr lang="en-US" dirty="0" smtClean="0">
                <a:solidFill>
                  <a:srgbClr val="002060"/>
                </a:solidFill>
              </a:rPr>
              <a:t>EU and Social </a:t>
            </a:r>
            <a:r>
              <a:rPr lang="en-US" dirty="0">
                <a:solidFill>
                  <a:srgbClr val="002060"/>
                </a:solidFill>
              </a:rPr>
              <a:t>P</a:t>
            </a:r>
            <a:r>
              <a:rPr lang="en-US" dirty="0" smtClean="0">
                <a:solidFill>
                  <a:srgbClr val="002060"/>
                </a:solidFill>
              </a:rPr>
              <a:t>olicy</a:t>
            </a:r>
            <a:endParaRPr lang="en-US" dirty="0">
              <a:solidFill>
                <a:srgbClr val="002060"/>
              </a:solidFill>
            </a:endParaRPr>
          </a:p>
        </p:txBody>
      </p:sp>
      <p:sp>
        <p:nvSpPr>
          <p:cNvPr id="3" name="Content Placeholder 2"/>
          <p:cNvSpPr>
            <a:spLocks noGrp="1"/>
          </p:cNvSpPr>
          <p:nvPr>
            <p:ph idx="1"/>
          </p:nvPr>
        </p:nvSpPr>
        <p:spPr>
          <a:xfrm>
            <a:off x="433755" y="1500554"/>
            <a:ext cx="11324492" cy="5146432"/>
          </a:xfrm>
        </p:spPr>
        <p:txBody>
          <a:bodyPr>
            <a:normAutofit fontScale="92500"/>
          </a:bodyPr>
          <a:lstStyle/>
          <a:p>
            <a:r>
              <a:rPr lang="en-US" dirty="0"/>
              <a:t>The national social welfare systems </a:t>
            </a:r>
            <a:r>
              <a:rPr lang="en-US" dirty="0" smtClean="0"/>
              <a:t>in the EU are </a:t>
            </a:r>
            <a:r>
              <a:rPr lang="en-US" dirty="0"/>
              <a:t>very heterogeneous – </a:t>
            </a:r>
            <a:r>
              <a:rPr lang="en-US" dirty="0" smtClean="0"/>
              <a:t>               in </a:t>
            </a:r>
            <a:r>
              <a:rPr lang="en-US" dirty="0"/>
              <a:t>spite of the fact that </a:t>
            </a:r>
            <a:r>
              <a:rPr lang="en-US" dirty="0" smtClean="0"/>
              <a:t>problems are similar</a:t>
            </a:r>
          </a:p>
          <a:p>
            <a:r>
              <a:rPr lang="en-US" dirty="0" smtClean="0"/>
              <a:t>EU member states </a:t>
            </a:r>
            <a:r>
              <a:rPr lang="en-US" dirty="0"/>
              <a:t>have remained the main </a:t>
            </a:r>
            <a:r>
              <a:rPr lang="en-US" dirty="0" smtClean="0"/>
              <a:t>actors </a:t>
            </a:r>
            <a:r>
              <a:rPr lang="mr-IN" dirty="0" smtClean="0"/>
              <a:t>–</a:t>
            </a:r>
            <a:r>
              <a:rPr lang="en-US" dirty="0" smtClean="0"/>
              <a:t> and not the EU itself </a:t>
            </a:r>
            <a:r>
              <a:rPr lang="mr-IN" dirty="0" smtClean="0"/>
              <a:t>–</a:t>
            </a:r>
            <a:r>
              <a:rPr lang="en-US" dirty="0" smtClean="0"/>
              <a:t> in employment and social policy, and general social sectors</a:t>
            </a:r>
          </a:p>
          <a:p>
            <a:r>
              <a:rPr lang="en-US" dirty="0" smtClean="0"/>
              <a:t>EU Acquis and EU values are to be reached through the EU Negotiations process</a:t>
            </a:r>
          </a:p>
          <a:p>
            <a:r>
              <a:rPr lang="en-US" dirty="0" smtClean="0"/>
              <a:t>Policy harmonization is promoted through EU strategies and flagship initiatives </a:t>
            </a:r>
            <a:r>
              <a:rPr lang="mr-IN" dirty="0" smtClean="0"/>
              <a:t>–</a:t>
            </a:r>
            <a:r>
              <a:rPr lang="en-US" dirty="0" smtClean="0"/>
              <a:t> through joint goals, targets and selected indicators</a:t>
            </a:r>
          </a:p>
          <a:p>
            <a:r>
              <a:rPr lang="en-US" dirty="0" smtClean="0"/>
              <a:t>Coordination is strengthened through the Open Method of Coordination</a:t>
            </a:r>
          </a:p>
          <a:p>
            <a:r>
              <a:rPr lang="en-US" dirty="0" smtClean="0"/>
              <a:t>Priorities are funded through the EU structural funds</a:t>
            </a:r>
          </a:p>
          <a:p>
            <a:r>
              <a:rPr lang="en-US" dirty="0" smtClean="0"/>
              <a:t>Up to Croatia’s accession, policy reforms in social sectors in EI process are promoted through: </a:t>
            </a:r>
            <a:r>
              <a:rPr lang="en-US" i="1" dirty="0" smtClean="0"/>
              <a:t>Joint Inclusion Memorandum </a:t>
            </a:r>
            <a:r>
              <a:rPr lang="en-US" dirty="0" smtClean="0"/>
              <a:t>(JIM) and </a:t>
            </a:r>
            <a:r>
              <a:rPr lang="en-GB" i="1" dirty="0" smtClean="0"/>
              <a:t>Joint </a:t>
            </a:r>
            <a:r>
              <a:rPr lang="en-GB" i="1" dirty="0"/>
              <a:t>Assessment of the Employment Policy Priorities </a:t>
            </a:r>
            <a:r>
              <a:rPr lang="en-GB" dirty="0" smtClean="0"/>
              <a:t>(</a:t>
            </a:r>
            <a:r>
              <a:rPr lang="en-GB" dirty="0"/>
              <a:t>JAP</a:t>
            </a:r>
            <a:r>
              <a:rPr lang="en-GB" dirty="0" smtClean="0"/>
              <a:t>)</a:t>
            </a:r>
            <a:endParaRPr lang="en-US" dirty="0" smtClean="0">
              <a:effectLst/>
            </a:endParaRPr>
          </a:p>
        </p:txBody>
      </p:sp>
    </p:spTree>
    <p:extLst>
      <p:ext uri="{BB962C8B-B14F-4D97-AF65-F5344CB8AC3E}">
        <p14:creationId xmlns:p14="http://schemas.microsoft.com/office/powerpoint/2010/main" val="19225538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b="1" dirty="0" smtClean="0">
                <a:solidFill>
                  <a:srgbClr val="00B0F0"/>
                </a:solidFill>
              </a:rPr>
              <a:t>New instruments for the EU member states</a:t>
            </a:r>
            <a:r>
              <a:rPr lang="mr-IN" b="1" dirty="0" smtClean="0">
                <a:solidFill>
                  <a:srgbClr val="00B0F0"/>
                </a:solidFill>
              </a:rPr>
              <a:t>…</a:t>
            </a:r>
            <a:endParaRPr lang="en-US" b="1" dirty="0">
              <a:solidFill>
                <a:srgbClr val="00B0F0"/>
              </a:solidFill>
            </a:endParaRPr>
          </a:p>
        </p:txBody>
      </p:sp>
    </p:spTree>
    <p:extLst>
      <p:ext uri="{BB962C8B-B14F-4D97-AF65-F5344CB8AC3E}">
        <p14:creationId xmlns:p14="http://schemas.microsoft.com/office/powerpoint/2010/main" val="19171483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29957"/>
            <a:ext cx="10515600" cy="971306"/>
          </a:xfrm>
        </p:spPr>
        <p:txBody>
          <a:bodyPr/>
          <a:lstStyle/>
          <a:p>
            <a:r>
              <a:rPr lang="en-US" dirty="0" smtClean="0">
                <a:solidFill>
                  <a:srgbClr val="002060"/>
                </a:solidFill>
              </a:rPr>
              <a:t>European Semester (2011)</a:t>
            </a:r>
            <a:endParaRPr lang="en-US" dirty="0">
              <a:solidFill>
                <a:srgbClr val="002060"/>
              </a:solidFill>
            </a:endParaRPr>
          </a:p>
        </p:txBody>
      </p:sp>
      <p:sp>
        <p:nvSpPr>
          <p:cNvPr id="3" name="Content Placeholder 2"/>
          <p:cNvSpPr>
            <a:spLocks noGrp="1"/>
          </p:cNvSpPr>
          <p:nvPr>
            <p:ph idx="1"/>
          </p:nvPr>
        </p:nvSpPr>
        <p:spPr>
          <a:xfrm>
            <a:off x="609601" y="1453662"/>
            <a:ext cx="10961076" cy="5052646"/>
          </a:xfrm>
        </p:spPr>
        <p:txBody>
          <a:bodyPr>
            <a:normAutofit lnSpcReduction="10000"/>
          </a:bodyPr>
          <a:lstStyle/>
          <a:p>
            <a:r>
              <a:rPr lang="en-US" dirty="0" smtClean="0"/>
              <a:t>Since the </a:t>
            </a:r>
            <a:r>
              <a:rPr lang="en-US" dirty="0"/>
              <a:t>euro crisis, the </a:t>
            </a:r>
            <a:r>
              <a:rPr lang="en-US" dirty="0" smtClean="0"/>
              <a:t>EU </a:t>
            </a:r>
            <a:r>
              <a:rPr lang="en-US" dirty="0"/>
              <a:t>has introduced a series of </a:t>
            </a:r>
            <a:r>
              <a:rPr lang="en-US" dirty="0" smtClean="0"/>
              <a:t>changes </a:t>
            </a:r>
            <a:r>
              <a:rPr lang="en-US" dirty="0"/>
              <a:t>in its socio-economic governance architecture </a:t>
            </a:r>
            <a:endParaRPr lang="en-US" dirty="0" smtClean="0"/>
          </a:p>
          <a:p>
            <a:r>
              <a:rPr lang="en-US" dirty="0" smtClean="0"/>
              <a:t>European Semester is the process </a:t>
            </a:r>
            <a:r>
              <a:rPr lang="en-US" dirty="0"/>
              <a:t>for coordination of national budgetary and economic policies </a:t>
            </a:r>
            <a:r>
              <a:rPr lang="en-US" dirty="0" smtClean="0"/>
              <a:t>and umbrella framework </a:t>
            </a:r>
            <a:r>
              <a:rPr lang="en-US" dirty="0"/>
              <a:t>for policy </a:t>
            </a:r>
            <a:r>
              <a:rPr lang="en-US" dirty="0" smtClean="0"/>
              <a:t>coordination</a:t>
            </a:r>
          </a:p>
          <a:p>
            <a:r>
              <a:rPr lang="en-US" dirty="0" smtClean="0"/>
              <a:t>Through </a:t>
            </a:r>
            <a:r>
              <a:rPr lang="en-US" i="1" dirty="0" smtClean="0"/>
              <a:t>the European Semester </a:t>
            </a:r>
            <a:r>
              <a:rPr lang="en-US" dirty="0" smtClean="0"/>
              <a:t>EC reviews performance of the </a:t>
            </a:r>
            <a:r>
              <a:rPr lang="en-US" i="1" dirty="0"/>
              <a:t>N</a:t>
            </a:r>
            <a:r>
              <a:rPr lang="en-US" i="1" dirty="0" smtClean="0"/>
              <a:t>ational </a:t>
            </a:r>
            <a:r>
              <a:rPr lang="en-US" i="1" dirty="0"/>
              <a:t>R</a:t>
            </a:r>
            <a:r>
              <a:rPr lang="en-US" i="1" dirty="0" smtClean="0"/>
              <a:t>eform </a:t>
            </a:r>
            <a:r>
              <a:rPr lang="en-US" i="1" dirty="0"/>
              <a:t>P</a:t>
            </a:r>
            <a:r>
              <a:rPr lang="en-US" i="1" dirty="0" smtClean="0"/>
              <a:t>rograms</a:t>
            </a:r>
          </a:p>
          <a:p>
            <a:r>
              <a:rPr lang="en-US" i="1" dirty="0" smtClean="0"/>
              <a:t>Country-Specific </a:t>
            </a:r>
            <a:r>
              <a:rPr lang="en-US" i="1" dirty="0"/>
              <a:t>Recommendations </a:t>
            </a:r>
            <a:r>
              <a:rPr lang="en-US" dirty="0" smtClean="0"/>
              <a:t>(CSR) are issued to </a:t>
            </a:r>
            <a:r>
              <a:rPr lang="en-US" dirty="0"/>
              <a:t>member states, backed up in some cases by possible financial </a:t>
            </a:r>
            <a:r>
              <a:rPr lang="en-US" dirty="0" smtClean="0"/>
              <a:t>sanctions</a:t>
            </a:r>
          </a:p>
          <a:p>
            <a:r>
              <a:rPr lang="en-US" dirty="0" smtClean="0"/>
              <a:t>Brings </a:t>
            </a:r>
            <a:r>
              <a:rPr lang="en-US" dirty="0"/>
              <a:t>together </a:t>
            </a:r>
            <a:r>
              <a:rPr lang="en-US" dirty="0" smtClean="0"/>
              <a:t>a </a:t>
            </a:r>
            <a:r>
              <a:rPr lang="en-US" dirty="0"/>
              <a:t>wide range of EU governance instruments with different legal bases and sanctioning </a:t>
            </a:r>
            <a:r>
              <a:rPr lang="en-US" dirty="0" smtClean="0"/>
              <a:t>authority</a:t>
            </a:r>
          </a:p>
          <a:p>
            <a:r>
              <a:rPr lang="en-US" dirty="0" smtClean="0"/>
              <a:t>Brings </a:t>
            </a:r>
            <a:r>
              <a:rPr lang="en-US" dirty="0"/>
              <a:t>social policy </a:t>
            </a:r>
            <a:r>
              <a:rPr lang="en-US" dirty="0" smtClean="0"/>
              <a:t>somewhat closer </a:t>
            </a:r>
            <a:r>
              <a:rPr lang="en-US" dirty="0"/>
              <a:t>to the EU governance </a:t>
            </a:r>
            <a:r>
              <a:rPr lang="en-US" dirty="0" smtClean="0"/>
              <a:t>mechanisms, although </a:t>
            </a:r>
            <a:r>
              <a:rPr lang="x-none" dirty="0"/>
              <a:t>focusing </a:t>
            </a:r>
            <a:r>
              <a:rPr lang="x-none" dirty="0" smtClean="0"/>
              <a:t>mainly </a:t>
            </a:r>
            <a:r>
              <a:rPr lang="en-US" dirty="0" smtClean="0"/>
              <a:t>on</a:t>
            </a:r>
            <a:r>
              <a:rPr lang="x-none" dirty="0" smtClean="0"/>
              <a:t> </a:t>
            </a:r>
            <a:r>
              <a:rPr lang="x-none" dirty="0"/>
              <a:t>fiscal </a:t>
            </a:r>
            <a:r>
              <a:rPr lang="x-none" dirty="0" smtClean="0"/>
              <a:t>consolidation</a:t>
            </a:r>
            <a:endParaRPr lang="x-none" dirty="0"/>
          </a:p>
        </p:txBody>
      </p:sp>
    </p:spTree>
    <p:extLst>
      <p:ext uri="{BB962C8B-B14F-4D97-AF65-F5344CB8AC3E}">
        <p14:creationId xmlns:p14="http://schemas.microsoft.com/office/powerpoint/2010/main" val="3826233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065090"/>
          </a:xfrm>
        </p:spPr>
        <p:txBody>
          <a:bodyPr/>
          <a:lstStyle/>
          <a:p>
            <a:r>
              <a:rPr lang="en-US" dirty="0" smtClean="0">
                <a:solidFill>
                  <a:srgbClr val="002060"/>
                </a:solidFill>
              </a:rPr>
              <a:t>Social aspects of European Semester</a:t>
            </a:r>
            <a:endParaRPr lang="en-US" dirty="0">
              <a:solidFill>
                <a:srgbClr val="002060"/>
              </a:solidFill>
            </a:endParaRPr>
          </a:p>
        </p:txBody>
      </p:sp>
      <p:sp>
        <p:nvSpPr>
          <p:cNvPr id="3" name="Content Placeholder 2"/>
          <p:cNvSpPr>
            <a:spLocks noGrp="1"/>
          </p:cNvSpPr>
          <p:nvPr>
            <p:ph idx="1"/>
          </p:nvPr>
        </p:nvSpPr>
        <p:spPr>
          <a:xfrm>
            <a:off x="838200" y="1559169"/>
            <a:ext cx="10515600" cy="5087816"/>
          </a:xfrm>
        </p:spPr>
        <p:txBody>
          <a:bodyPr>
            <a:normAutofit/>
          </a:bodyPr>
          <a:lstStyle/>
          <a:p>
            <a:r>
              <a:rPr lang="en-US" dirty="0" smtClean="0"/>
              <a:t>Responsibility </a:t>
            </a:r>
            <a:r>
              <a:rPr lang="en-US" dirty="0"/>
              <a:t>for employment and social policy </a:t>
            </a:r>
            <a:r>
              <a:rPr lang="en-US" dirty="0" smtClean="0"/>
              <a:t>remains primarily with national governments</a:t>
            </a:r>
            <a:r>
              <a:rPr lang="mr-IN" dirty="0" smtClean="0"/>
              <a:t>…</a:t>
            </a:r>
            <a:endParaRPr lang="en-US" dirty="0" smtClean="0"/>
          </a:p>
          <a:p>
            <a:r>
              <a:rPr lang="en-US" dirty="0" smtClean="0"/>
              <a:t>However, EU </a:t>
            </a:r>
            <a:r>
              <a:rPr lang="en-US" dirty="0"/>
              <a:t>economic governance generally does have an impact on domestic welfare </a:t>
            </a:r>
            <a:r>
              <a:rPr lang="en-US" dirty="0" smtClean="0"/>
              <a:t>states</a:t>
            </a:r>
          </a:p>
          <a:p>
            <a:r>
              <a:rPr lang="en-US" dirty="0" smtClean="0"/>
              <a:t>For </a:t>
            </a:r>
            <a:r>
              <a:rPr lang="en-US" dirty="0"/>
              <a:t>about </a:t>
            </a:r>
            <a:r>
              <a:rPr lang="en-US" dirty="0" smtClean="0"/>
              <a:t>half </a:t>
            </a:r>
            <a:r>
              <a:rPr lang="en-US" dirty="0"/>
              <a:t>of the socially relevant country-specific recommendations member states have made </a:t>
            </a:r>
            <a:r>
              <a:rPr lang="en-US" i="1" dirty="0"/>
              <a:t>at least ‘some progress’ regarding their implementation</a:t>
            </a:r>
            <a:r>
              <a:rPr lang="en-US" dirty="0"/>
              <a:t> </a:t>
            </a:r>
            <a:endParaRPr lang="en-US" dirty="0" smtClean="0"/>
          </a:p>
          <a:p>
            <a:r>
              <a:rPr lang="en-US" dirty="0" smtClean="0"/>
              <a:t>The European Semester involves for some CSRs ‘hard’ reform pressure, such as monetary sanctions in case of non-compliance</a:t>
            </a:r>
          </a:p>
          <a:p>
            <a:r>
              <a:rPr lang="en-US" dirty="0" smtClean="0"/>
              <a:t>The </a:t>
            </a:r>
            <a:r>
              <a:rPr lang="en-US" dirty="0"/>
              <a:t>rate of implementation of ‘social’ CSR is </a:t>
            </a:r>
            <a:r>
              <a:rPr lang="en-US" dirty="0" smtClean="0"/>
              <a:t>higher </a:t>
            </a:r>
            <a:r>
              <a:rPr lang="en-US" dirty="0"/>
              <a:t>for the </a:t>
            </a:r>
            <a:r>
              <a:rPr lang="en-US" dirty="0" err="1"/>
              <a:t>eurozone</a:t>
            </a:r>
            <a:r>
              <a:rPr lang="en-US" dirty="0"/>
              <a:t> countries than for the group of non-</a:t>
            </a:r>
            <a:r>
              <a:rPr lang="en-US" dirty="0" err="1"/>
              <a:t>eurozone</a:t>
            </a:r>
            <a:r>
              <a:rPr lang="en-US" dirty="0"/>
              <a:t> </a:t>
            </a:r>
            <a:r>
              <a:rPr lang="en-US" dirty="0" smtClean="0"/>
              <a:t>countries</a:t>
            </a:r>
          </a:p>
        </p:txBody>
      </p:sp>
    </p:spTree>
    <p:extLst>
      <p:ext uri="{BB962C8B-B14F-4D97-AF65-F5344CB8AC3E}">
        <p14:creationId xmlns:p14="http://schemas.microsoft.com/office/powerpoint/2010/main" val="18077542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36172"/>
            <a:ext cx="10515600" cy="1088537"/>
          </a:xfrm>
        </p:spPr>
        <p:txBody>
          <a:bodyPr/>
          <a:lstStyle/>
          <a:p>
            <a:r>
              <a:rPr lang="en-US" dirty="0" smtClean="0">
                <a:solidFill>
                  <a:srgbClr val="002060"/>
                </a:solidFill>
              </a:rPr>
              <a:t>The European Social Policy Network (2014) </a:t>
            </a:r>
            <a:endParaRPr lang="en-US" dirty="0">
              <a:solidFill>
                <a:srgbClr val="002060"/>
              </a:solidFill>
            </a:endParaRPr>
          </a:p>
        </p:txBody>
      </p:sp>
      <p:sp>
        <p:nvSpPr>
          <p:cNvPr id="3" name="Content Placeholder 2"/>
          <p:cNvSpPr>
            <a:spLocks noGrp="1"/>
          </p:cNvSpPr>
          <p:nvPr>
            <p:ph idx="1"/>
          </p:nvPr>
        </p:nvSpPr>
        <p:spPr>
          <a:xfrm>
            <a:off x="838200" y="1559168"/>
            <a:ext cx="10515600" cy="5040923"/>
          </a:xfrm>
        </p:spPr>
        <p:txBody>
          <a:bodyPr>
            <a:normAutofit lnSpcReduction="10000"/>
          </a:bodyPr>
          <a:lstStyle/>
          <a:p>
            <a:r>
              <a:rPr lang="en-US" sz="3000" dirty="0" smtClean="0"/>
              <a:t>Provides </a:t>
            </a:r>
            <a:r>
              <a:rPr lang="en-US" sz="3000" dirty="0"/>
              <a:t>the </a:t>
            </a:r>
            <a:r>
              <a:rPr lang="en-US" sz="3000" dirty="0" smtClean="0"/>
              <a:t>European Commission </a:t>
            </a:r>
            <a:r>
              <a:rPr lang="en-US" sz="3000" dirty="0"/>
              <a:t>with independent information, analysis and expertise on social </a:t>
            </a:r>
            <a:r>
              <a:rPr lang="en-US" sz="3000" dirty="0" smtClean="0"/>
              <a:t>policies</a:t>
            </a:r>
            <a:endParaRPr lang="en-US" sz="3000" dirty="0"/>
          </a:p>
          <a:p>
            <a:r>
              <a:rPr lang="en-US" sz="3000" dirty="0" smtClean="0"/>
              <a:t>ESPN </a:t>
            </a:r>
            <a:r>
              <a:rPr lang="en-US" sz="3000" dirty="0"/>
              <a:t>supports the Commission in monitoring progress towards the </a:t>
            </a:r>
            <a:r>
              <a:rPr lang="en-US" sz="3000" dirty="0" smtClean="0"/>
              <a:t>EU social protection and social inclusion objectives </a:t>
            </a:r>
            <a:r>
              <a:rPr lang="en-US" sz="3000" dirty="0"/>
              <a:t>set out in </a:t>
            </a:r>
            <a:r>
              <a:rPr lang="en-US" sz="3000" dirty="0" smtClean="0"/>
              <a:t>the EU2020 strategy and in European Semester</a:t>
            </a:r>
          </a:p>
          <a:p>
            <a:r>
              <a:rPr lang="en-US" sz="3000" dirty="0" smtClean="0"/>
              <a:t>Gives an overview </a:t>
            </a:r>
            <a:r>
              <a:rPr lang="en-US" sz="3000" dirty="0"/>
              <a:t>of policies addressing key challenges in the areas of social protection (such </a:t>
            </a:r>
            <a:r>
              <a:rPr lang="en-US" sz="3000" dirty="0" smtClean="0"/>
              <a:t>as pensions, health, long-term care)</a:t>
            </a:r>
            <a:r>
              <a:rPr lang="en-US" sz="3000" dirty="0"/>
              <a:t> </a:t>
            </a:r>
            <a:r>
              <a:rPr lang="en-US" sz="3000" dirty="0" smtClean="0"/>
              <a:t>and </a:t>
            </a:r>
            <a:r>
              <a:rPr lang="en-US" sz="3000" dirty="0"/>
              <a:t>social </a:t>
            </a:r>
            <a:r>
              <a:rPr lang="en-US" sz="3000" dirty="0" smtClean="0"/>
              <a:t>inclusion</a:t>
            </a:r>
          </a:p>
          <a:p>
            <a:r>
              <a:rPr lang="en-US" sz="3000" dirty="0" smtClean="0"/>
              <a:t>Assess </a:t>
            </a:r>
            <a:r>
              <a:rPr lang="en-US" sz="3000" dirty="0"/>
              <a:t>on whether the policies reflect </a:t>
            </a:r>
            <a:r>
              <a:rPr lang="en-US" sz="3000" dirty="0" smtClean="0"/>
              <a:t>the social investment</a:t>
            </a:r>
            <a:r>
              <a:rPr lang="en-US" sz="3000" dirty="0"/>
              <a:t> </a:t>
            </a:r>
            <a:r>
              <a:rPr lang="en-US" sz="3000" dirty="0" smtClean="0"/>
              <a:t>approach</a:t>
            </a:r>
          </a:p>
          <a:p>
            <a:r>
              <a:rPr lang="en-US" sz="3000" dirty="0" smtClean="0"/>
              <a:t>Covers candidate countries and potential candidate countries</a:t>
            </a:r>
            <a:endParaRPr lang="en-US" sz="3000" dirty="0"/>
          </a:p>
        </p:txBody>
      </p:sp>
    </p:spTree>
    <p:extLst>
      <p:ext uri="{BB962C8B-B14F-4D97-AF65-F5344CB8AC3E}">
        <p14:creationId xmlns:p14="http://schemas.microsoft.com/office/powerpoint/2010/main" val="11838608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971306"/>
          </a:xfrm>
        </p:spPr>
        <p:txBody>
          <a:bodyPr/>
          <a:lstStyle/>
          <a:p>
            <a:r>
              <a:rPr lang="en-US" dirty="0" smtClean="0">
                <a:solidFill>
                  <a:srgbClr val="002060"/>
                </a:solidFill>
              </a:rPr>
              <a:t>European Pillar of Social Rights (2017)</a:t>
            </a:r>
            <a:endParaRPr lang="en-US" dirty="0">
              <a:solidFill>
                <a:srgbClr val="002060"/>
              </a:solidFill>
            </a:endParaRPr>
          </a:p>
        </p:txBody>
      </p:sp>
      <p:sp>
        <p:nvSpPr>
          <p:cNvPr id="3" name="Content Placeholder 2"/>
          <p:cNvSpPr>
            <a:spLocks noGrp="1"/>
          </p:cNvSpPr>
          <p:nvPr>
            <p:ph idx="1"/>
          </p:nvPr>
        </p:nvSpPr>
        <p:spPr>
          <a:xfrm>
            <a:off x="838199" y="1582615"/>
            <a:ext cx="10709031" cy="4665786"/>
          </a:xfrm>
        </p:spPr>
        <p:txBody>
          <a:bodyPr>
            <a:normAutofit/>
          </a:bodyPr>
          <a:lstStyle/>
          <a:p>
            <a:r>
              <a:rPr lang="en-US" dirty="0" smtClean="0"/>
              <a:t>Sets </a:t>
            </a:r>
            <a:r>
              <a:rPr lang="en-US" dirty="0"/>
              <a:t>out 20 key principles and rights to support fair and well-functioning </a:t>
            </a:r>
            <a:r>
              <a:rPr lang="en-US" dirty="0" err="1"/>
              <a:t>labour</a:t>
            </a:r>
            <a:r>
              <a:rPr lang="en-US" dirty="0"/>
              <a:t> markets and welfare </a:t>
            </a:r>
            <a:r>
              <a:rPr lang="en-US" dirty="0" smtClean="0"/>
              <a:t>systems</a:t>
            </a:r>
          </a:p>
          <a:p>
            <a:r>
              <a:rPr lang="en-US" dirty="0" smtClean="0"/>
              <a:t>It </a:t>
            </a:r>
            <a:r>
              <a:rPr lang="en-US" dirty="0"/>
              <a:t>is primarily conceived for the euro area but applicable to all EU Member States wishing to be part of </a:t>
            </a:r>
            <a:r>
              <a:rPr lang="en-US" dirty="0" smtClean="0"/>
              <a:t>it</a:t>
            </a:r>
            <a:endParaRPr lang="en-US" dirty="0" smtClean="0">
              <a:effectLst/>
            </a:endParaRPr>
          </a:p>
          <a:p>
            <a:r>
              <a:rPr lang="en-US" dirty="0"/>
              <a:t>Building a fairer Europe and strengthening its social dimension is a key priority for this </a:t>
            </a:r>
            <a:r>
              <a:rPr lang="en-US" dirty="0" smtClean="0"/>
              <a:t>Commission</a:t>
            </a:r>
          </a:p>
          <a:p>
            <a:r>
              <a:rPr lang="en-US" dirty="0" smtClean="0"/>
              <a:t>The </a:t>
            </a:r>
            <a:r>
              <a:rPr lang="en-US" dirty="0"/>
              <a:t>European Pillar of Social Rights is accompanied by a </a:t>
            </a:r>
            <a:r>
              <a:rPr lang="en-US" i="1" dirty="0"/>
              <a:t>‘social scoreboard’ </a:t>
            </a:r>
            <a:r>
              <a:rPr lang="en-US" dirty="0"/>
              <a:t>which will monitor the implementation of the Pillar </a:t>
            </a:r>
            <a:endParaRPr lang="en-US" dirty="0" smtClean="0"/>
          </a:p>
          <a:p>
            <a:r>
              <a:rPr lang="en-US" dirty="0"/>
              <a:t>T</a:t>
            </a:r>
            <a:r>
              <a:rPr lang="en-US" dirty="0" smtClean="0"/>
              <a:t>racking </a:t>
            </a:r>
            <a:r>
              <a:rPr lang="en-US" dirty="0"/>
              <a:t>trends and performances across EU countries in 12 areas and will feed into the European Semester of economic policy </a:t>
            </a:r>
            <a:r>
              <a:rPr lang="en-US" dirty="0" smtClean="0"/>
              <a:t>coordination</a:t>
            </a:r>
            <a:endParaRPr lang="en-US" dirty="0"/>
          </a:p>
        </p:txBody>
      </p:sp>
    </p:spTree>
    <p:extLst>
      <p:ext uri="{BB962C8B-B14F-4D97-AF65-F5344CB8AC3E}">
        <p14:creationId xmlns:p14="http://schemas.microsoft.com/office/powerpoint/2010/main" val="20874442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1850" y="1709738"/>
            <a:ext cx="10926396" cy="2852737"/>
          </a:xfrm>
        </p:spPr>
        <p:txBody>
          <a:bodyPr/>
          <a:lstStyle/>
          <a:p>
            <a:r>
              <a:rPr lang="en-US" b="1" dirty="0" smtClean="0">
                <a:solidFill>
                  <a:srgbClr val="00B0F0"/>
                </a:solidFill>
              </a:rPr>
              <a:t>New instruments for the EU candidates and potential candidates countries</a:t>
            </a:r>
            <a:r>
              <a:rPr lang="mr-IN" b="1" dirty="0" smtClean="0">
                <a:solidFill>
                  <a:srgbClr val="00B0F0"/>
                </a:solidFill>
              </a:rPr>
              <a:t>…</a:t>
            </a:r>
            <a:endParaRPr lang="en-US" b="1" dirty="0">
              <a:solidFill>
                <a:srgbClr val="00B0F0"/>
              </a:solidFill>
            </a:endParaRPr>
          </a:p>
        </p:txBody>
      </p:sp>
    </p:spTree>
    <p:extLst>
      <p:ext uri="{BB962C8B-B14F-4D97-AF65-F5344CB8AC3E}">
        <p14:creationId xmlns:p14="http://schemas.microsoft.com/office/powerpoint/2010/main" val="5016437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72050"/>
            <a:ext cx="10515600" cy="983027"/>
          </a:xfrm>
        </p:spPr>
        <p:txBody>
          <a:bodyPr/>
          <a:lstStyle/>
          <a:p>
            <a:r>
              <a:rPr lang="en-US" dirty="0" smtClean="0">
                <a:solidFill>
                  <a:srgbClr val="002060"/>
                </a:solidFill>
              </a:rPr>
              <a:t>Economic Reform Programs </a:t>
            </a:r>
            <a:r>
              <a:rPr lang="mr-IN" dirty="0" smtClean="0">
                <a:solidFill>
                  <a:srgbClr val="002060"/>
                </a:solidFill>
              </a:rPr>
              <a:t>–</a:t>
            </a:r>
            <a:r>
              <a:rPr lang="en-US" dirty="0" smtClean="0">
                <a:solidFill>
                  <a:srgbClr val="002060"/>
                </a:solidFill>
              </a:rPr>
              <a:t> ERP (2015)</a:t>
            </a:r>
            <a:endParaRPr lang="en-US" dirty="0">
              <a:solidFill>
                <a:srgbClr val="002060"/>
              </a:solidFill>
            </a:endParaRPr>
          </a:p>
        </p:txBody>
      </p:sp>
      <p:sp>
        <p:nvSpPr>
          <p:cNvPr id="3" name="Content Placeholder 2"/>
          <p:cNvSpPr>
            <a:spLocks noGrp="1"/>
          </p:cNvSpPr>
          <p:nvPr>
            <p:ph idx="1"/>
          </p:nvPr>
        </p:nvSpPr>
        <p:spPr>
          <a:xfrm>
            <a:off x="386863" y="1383324"/>
            <a:ext cx="11652738" cy="5287108"/>
          </a:xfrm>
        </p:spPr>
        <p:txBody>
          <a:bodyPr>
            <a:normAutofit fontScale="92500" lnSpcReduction="10000"/>
          </a:bodyPr>
          <a:lstStyle/>
          <a:p>
            <a:r>
              <a:rPr lang="en-US" dirty="0" smtClean="0"/>
              <a:t>JIM and JAP replaced with Employment and Social Reform Programs (ESRP), but only for some countries and for few years</a:t>
            </a:r>
            <a:r>
              <a:rPr lang="mr-IN" dirty="0" smtClean="0"/>
              <a:t>…</a:t>
            </a:r>
            <a:r>
              <a:rPr lang="en-US" dirty="0" smtClean="0"/>
              <a:t> No process around ESRP anymore</a:t>
            </a:r>
          </a:p>
          <a:p>
            <a:r>
              <a:rPr lang="en-US" dirty="0" smtClean="0"/>
              <a:t>Since </a:t>
            </a:r>
            <a:r>
              <a:rPr lang="en-US" dirty="0"/>
              <a:t>2015, all EU candidate countries and potential candidates prepare </a:t>
            </a:r>
            <a:r>
              <a:rPr lang="en-US" dirty="0" smtClean="0"/>
              <a:t>ERPs on an annual basis, with 3-year </a:t>
            </a:r>
            <a:r>
              <a:rPr lang="en-US" dirty="0"/>
              <a:t>macroeconomic and fiscal policy frameworks and </a:t>
            </a:r>
            <a:r>
              <a:rPr lang="en-US" dirty="0" smtClean="0"/>
              <a:t>”comprehensive </a:t>
            </a:r>
            <a:r>
              <a:rPr lang="en-US" dirty="0"/>
              <a:t>structural reform </a:t>
            </a:r>
            <a:r>
              <a:rPr lang="en-US" dirty="0" smtClean="0"/>
              <a:t>agendas”</a:t>
            </a:r>
          </a:p>
          <a:p>
            <a:r>
              <a:rPr lang="en-US" dirty="0"/>
              <a:t>ERPs prepare the enlargement countries for their future participation in the EU’s economic policy coordination procedures</a:t>
            </a:r>
          </a:p>
          <a:p>
            <a:r>
              <a:rPr lang="en-US" dirty="0" smtClean="0"/>
              <a:t>Key role in improving economic policy planning and steering reforms </a:t>
            </a:r>
          </a:p>
          <a:p>
            <a:r>
              <a:rPr lang="en-US" dirty="0" smtClean="0"/>
              <a:t>9 structural reforms areas, including education and skills (7), employment and labor market (8) and social </a:t>
            </a:r>
            <a:r>
              <a:rPr lang="en-US" dirty="0"/>
              <a:t>inclusion, poverty reduction and equal </a:t>
            </a:r>
            <a:r>
              <a:rPr lang="en-US" dirty="0" smtClean="0"/>
              <a:t>opportunities (9) </a:t>
            </a:r>
          </a:p>
          <a:p>
            <a:r>
              <a:rPr lang="en-US" i="1" dirty="0" smtClean="0"/>
              <a:t>Structural reform</a:t>
            </a:r>
            <a:r>
              <a:rPr lang="en-US" dirty="0" smtClean="0"/>
              <a:t> </a:t>
            </a:r>
            <a:r>
              <a:rPr lang="mr-IN" dirty="0" smtClean="0"/>
              <a:t>–</a:t>
            </a:r>
            <a:r>
              <a:rPr lang="en-US" dirty="0" smtClean="0"/>
              <a:t> public </a:t>
            </a:r>
            <a:r>
              <a:rPr lang="en-US" dirty="0"/>
              <a:t>policies </a:t>
            </a:r>
            <a:r>
              <a:rPr lang="en-US" dirty="0" smtClean="0"/>
              <a:t>that:</a:t>
            </a:r>
          </a:p>
          <a:p>
            <a:pPr lvl="1"/>
            <a:r>
              <a:rPr lang="en-US" dirty="0" smtClean="0"/>
              <a:t>tackle </a:t>
            </a:r>
            <a:r>
              <a:rPr lang="en-US" dirty="0"/>
              <a:t>obstacles to the fundamental drivers of </a:t>
            </a:r>
            <a:r>
              <a:rPr lang="en-US" dirty="0" smtClean="0"/>
              <a:t>growth </a:t>
            </a:r>
            <a:endParaRPr lang="en-US" dirty="0"/>
          </a:p>
          <a:p>
            <a:pPr lvl="1"/>
            <a:r>
              <a:rPr lang="en-US" dirty="0" smtClean="0"/>
              <a:t>facilitate </a:t>
            </a:r>
            <a:r>
              <a:rPr lang="en-US" dirty="0"/>
              <a:t>the use of resources and productive factors as efficiently as possible </a:t>
            </a:r>
            <a:r>
              <a:rPr lang="en-US" i="1" dirty="0"/>
              <a:t>or</a:t>
            </a:r>
            <a:r>
              <a:rPr lang="en-US" dirty="0"/>
              <a:t> </a:t>
            </a:r>
            <a:endParaRPr lang="en-US" dirty="0" smtClean="0"/>
          </a:p>
          <a:p>
            <a:pPr lvl="1"/>
            <a:r>
              <a:rPr lang="en-US" dirty="0" smtClean="0"/>
              <a:t>contribute </a:t>
            </a:r>
            <a:r>
              <a:rPr lang="en-US" dirty="0"/>
              <a:t>to a more equitable and inclusive economy. </a:t>
            </a:r>
          </a:p>
        </p:txBody>
      </p:sp>
    </p:spTree>
    <p:extLst>
      <p:ext uri="{BB962C8B-B14F-4D97-AF65-F5344CB8AC3E}">
        <p14:creationId xmlns:p14="http://schemas.microsoft.com/office/powerpoint/2010/main" val="74786545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6322</TotalTime>
  <Words>1016</Words>
  <Application>Microsoft Macintosh PowerPoint</Application>
  <PresentationFormat>Widescreen</PresentationFormat>
  <Paragraphs>84</Paragraphs>
  <Slides>13</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Calibri</vt:lpstr>
      <vt:lpstr>Calibri Light</vt:lpstr>
      <vt:lpstr>Mangal</vt:lpstr>
      <vt:lpstr>Arial</vt:lpstr>
      <vt:lpstr>Office Theme</vt:lpstr>
      <vt:lpstr>Analysis of EI instruments  for welfare state reforms  in the Western Balkans </vt:lpstr>
      <vt:lpstr>EU and Social Policy</vt:lpstr>
      <vt:lpstr>New instruments for the EU member states…</vt:lpstr>
      <vt:lpstr>European Semester (2011)</vt:lpstr>
      <vt:lpstr>Social aspects of European Semester</vt:lpstr>
      <vt:lpstr>The European Social Policy Network (2014) </vt:lpstr>
      <vt:lpstr>European Pillar of Social Rights (2017)</vt:lpstr>
      <vt:lpstr>New instruments for the EU candidates and potential candidates countries…</vt:lpstr>
      <vt:lpstr>Economic Reform Programs – ERP (2015)</vt:lpstr>
      <vt:lpstr>Overview of the ERP process in the Region</vt:lpstr>
      <vt:lpstr>Enlargement Strategy (2018)</vt:lpstr>
      <vt:lpstr>Recommendations – within the borders of reality</vt:lpstr>
      <vt:lpstr>This project is funded by the European Fund for the Balkans  through the Think and Link 2018 Grant,  implemented by the Center for Social Policy (Belgrade),  Finance Think (Skopje) and Economic and Social Analytics (Tirana)</vt:lpstr>
    </vt:vector>
  </TitlesOfParts>
  <Company/>
  <LinksUpToDate>false</LinksUpToDate>
  <SharedDoc>false</SharedDoc>
  <HyperlinksChanged>false</HyperlinksChanged>
  <AppVersion>15.0025</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Analysis of tools for welfare state reforms in the Western Balkans </dc:title>
  <dc:creator>Microsoft Office User</dc:creator>
  <cp:lastModifiedBy>Microsoft Office User</cp:lastModifiedBy>
  <cp:revision>76</cp:revision>
  <dcterms:created xsi:type="dcterms:W3CDTF">2018-09-25T22:08:03Z</dcterms:created>
  <dcterms:modified xsi:type="dcterms:W3CDTF">2018-12-14T10:50:24Z</dcterms:modified>
</cp:coreProperties>
</file>